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4"/>
  </p:notesMasterIdLst>
  <p:handoutMasterIdLst>
    <p:handoutMasterId r:id="rId31"/>
  </p:handoutMasterIdLst>
  <p:sldIdLst>
    <p:sldId id="262" r:id="rId4"/>
    <p:sldId id="256" r:id="rId5"/>
    <p:sldId id="425" r:id="rId6"/>
    <p:sldId id="426" r:id="rId7"/>
    <p:sldId id="270" r:id="rId8"/>
    <p:sldId id="501" r:id="rId9"/>
    <p:sldId id="502" r:id="rId10"/>
    <p:sldId id="503" r:id="rId11"/>
    <p:sldId id="278" r:id="rId12"/>
    <p:sldId id="505" r:id="rId13"/>
    <p:sldId id="508" r:id="rId15"/>
    <p:sldId id="507" r:id="rId16"/>
    <p:sldId id="562" r:id="rId17"/>
    <p:sldId id="563" r:id="rId18"/>
    <p:sldId id="564" r:id="rId19"/>
    <p:sldId id="576" r:id="rId20"/>
    <p:sldId id="577" r:id="rId21"/>
    <p:sldId id="567" r:id="rId22"/>
    <p:sldId id="308" r:id="rId23"/>
    <p:sldId id="513" r:id="rId24"/>
    <p:sldId id="515" r:id="rId25"/>
    <p:sldId id="514" r:id="rId26"/>
    <p:sldId id="531" r:id="rId27"/>
    <p:sldId id="532" r:id="rId28"/>
    <p:sldId id="516" r:id="rId29"/>
    <p:sldId id="51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1D5"/>
    <a:srgbClr val="FD5C0C"/>
    <a:srgbClr val="3E54E1"/>
    <a:srgbClr val="49A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1.公元7世纪末期，出身“宫相世家”的查理·马特继承了父亲的官位，成为了墨洛温王朝新的宫相。</a:t>
            </a:r>
            <a:r>
              <a:rPr lang="zh-CN" altLang="en-US">
                <a:sym typeface="+mn-ea"/>
              </a:rPr>
              <a:t>他上台执政后不久，就面领着内忧外患。经过几十年的征战，凭借着一支精锐骑兵部队击溃了外敌。在征战过程中发现中央朝廷所拥有的武装力量实在是太少了。</a:t>
            </a:r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查理</a:t>
            </a:r>
            <a:r>
              <a:rPr lang="en-US" altLang="zh-CN">
                <a:sym typeface="+mn-ea"/>
              </a:rPr>
              <a:t>·</a:t>
            </a:r>
            <a:r>
              <a:rPr lang="zh-CN" altLang="en-US">
                <a:sym typeface="+mn-ea"/>
              </a:rPr>
              <a:t>马特决定推行采邑制，从而掀开西欧封建化进程的序幕。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日耳曼蛮族入侵之后，并没有带来自己的文明，而是全盘接受了侵占土地上的原有文明，其中最为关键的地方，就是接受了在罗马领地上的信仰基础，即日耳曼蛮族不加剔除地全部支持基督教。</a:t>
            </a:r>
            <a:r>
              <a:rPr lang="en-US" altLang="zh-CN"/>
              <a:t>2.</a:t>
            </a:r>
            <a:r>
              <a:rPr lang="zh-CN" altLang="en-US"/>
              <a:t>观点出自澳大利亚作家约翰·赫斯特《极简欧洲史》。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1.采邑制， 西欧封建土地所有制形式之一，是中世纪在西欧实施的一种土地占有制度。采邑一词的原意即恩赏</a:t>
            </a:r>
            <a:r>
              <a:rPr lang="zh-CN" altLang="en-US"/>
              <a:t>。</a:t>
            </a:r>
            <a:r>
              <a:rPr lang="en-US" altLang="zh-CN"/>
              <a:t>2. 877 年西法兰克的秃头查理颁布克尔西敕令，承认采邑和特权世袭．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algn="l"/>
            <a:r>
              <a:rPr lang="en-US" altLang="zh-CN"/>
              <a:t>1.丕平请问教皇，由于国王不理政事，他这个宫相应该怎么办。当时教皇也急需强有力的支持，于是表示"谁为法兰克操劳，谁就是它的主人"。这个回答正合丕平的心意。丕平把墨洛温王朝的最后一个国王希尔德里克三世逼进了修道院，名正言顺地结束墨洛温王朝，开创了卡洛林王朝。二者一拍即合——教皇赋予丕平夺权的合法性，而教会获得了丕平的庇护。2.</a:t>
            </a:r>
            <a:r>
              <a:rPr lang="zh-CN" altLang="en-US">
                <a:sym typeface="+mn-ea"/>
              </a:rPr>
              <a:t>矮子丕平与罗马教廷的结合，是当时最有实力者与最有名望者的结合，是新兴军事霸主与传统精神权威的结合，日耳曼蛮族文化与罗马基督教文化的结合，构成了中世纪欧洲文化的底色。</a:t>
            </a:r>
            <a:r>
              <a:rPr lang="en-US" altLang="zh-CN">
                <a:sym typeface="+mn-ea"/>
              </a:rPr>
              <a:t>3.1929年6月7日生效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《拉兰特条约》</a:t>
            </a:r>
            <a:r>
              <a:rPr lang="zh-CN" altLang="en-US">
                <a:sym typeface="+mn-ea"/>
              </a:rPr>
              <a:t>，教皇统治的梵蒂冈正式成为一个主权国家。梵蒂冈城国位于意大利首都罗马西北角高地的一个内陆城邦国家。</a:t>
            </a:r>
            <a:r>
              <a:rPr lang="en-US" altLang="zh-CN">
                <a:sym typeface="+mn-ea"/>
              </a:rPr>
              <a:t>如今的梵蒂冈教皇，对内代表的是所有天主教信徒的精神领袖，对外是梵蒂冈国家的最高领导人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00C60E1-F99C-44F5-8479-DA909009D20B}" type="slidenum">
              <a:rPr lang="en-US" altLang="zh-CN"/>
            </a:fld>
            <a:endParaRPr lang="en-US" altLang="zh-CN"/>
          </a:p>
        </p:txBody>
      </p:sp>
      <p:sp>
        <p:nvSpPr>
          <p:cNvPr id="90114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2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50165" y="-21590"/>
            <a:ext cx="12292965" cy="7145655"/>
          </a:xfrm>
          <a:prstGeom prst="rect">
            <a:avLst/>
          </a:prstGeom>
        </p:spPr>
      </p:pic>
      <p:pic>
        <p:nvPicPr>
          <p:cNvPr id="8" name="图片 7" descr="333"/>
          <p:cNvPicPr>
            <a:picLocks noChangeAspect="1"/>
          </p:cNvPicPr>
          <p:nvPr userDrawn="1"/>
        </p:nvPicPr>
        <p:blipFill>
          <a:blip r:embed="rId13" cstate="email"/>
          <a:srcRect b="-1191"/>
          <a:stretch>
            <a:fillRect/>
          </a:stretch>
        </p:blipFill>
        <p:spPr>
          <a:xfrm>
            <a:off x="-226695" y="4885055"/>
            <a:ext cx="12469495" cy="22644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GIF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4.png"/><Relationship Id="rId3" Type="http://schemas.openxmlformats.org/officeDocument/2006/relationships/image" Target="../media/image55.jpeg"/><Relationship Id="rId2" Type="http://schemas.openxmlformats.org/officeDocument/2006/relationships/image" Target="../media/image3.png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9.jpe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3" Type="http://schemas.openxmlformats.org/officeDocument/2006/relationships/image" Target="../media/image38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1.jpeg"/><Relationship Id="rId7" Type="http://schemas.openxmlformats.org/officeDocument/2006/relationships/image" Target="../media/image70.png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4.jpeg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2.jpeg"/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83.jpe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0.jpeg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GIF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14.GIF"/><Relationship Id="rId1" Type="http://schemas.openxmlformats.org/officeDocument/2006/relationships/image" Target="../media/image29.GIF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29.GIF"/><Relationship Id="rId2" Type="http://schemas.openxmlformats.org/officeDocument/2006/relationships/image" Target="../media/image33.jpe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333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43180" y="5486400"/>
            <a:ext cx="2199005" cy="1424940"/>
          </a:xfrm>
          <a:prstGeom prst="rect">
            <a:avLst/>
          </a:prstGeom>
        </p:spPr>
      </p:pic>
      <p:pic>
        <p:nvPicPr>
          <p:cNvPr id="10" name="图片 9" descr="333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10372090" y="5407025"/>
            <a:ext cx="1812290" cy="165227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640000" flipH="1">
            <a:off x="11167110" y="38100"/>
            <a:ext cx="746125" cy="8724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0430" y="668020"/>
            <a:ext cx="10370185" cy="2306955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“</a:t>
            </a:r>
            <a:r>
              <a:rPr lang="zh-CN" altLang="en-US" sz="3600">
                <a:solidFill>
                  <a:schemeClr val="accent2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中世纪</a:t>
            </a:r>
            <a:r>
              <a:rPr lang="zh-CN" altLang="en-US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是最好的时代，也是最坏的时代。既有</a:t>
            </a:r>
            <a:endParaRPr lang="zh-CN" altLang="en-US" sz="3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哥特式教堂、传奇文学、大学和学院，又有王权</a:t>
            </a:r>
            <a:endParaRPr lang="zh-CN" altLang="en-US" sz="3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和教权的争斗、十字军的远征、饥荒瘟疫的侵扰</a:t>
            </a:r>
            <a:endParaRPr lang="zh-CN" altLang="en-US" sz="3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……</a:t>
            </a:r>
            <a:r>
              <a:rPr lang="en-US" altLang="zh-CN" sz="3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                        </a:t>
            </a:r>
            <a:r>
              <a:rPr lang="en-US" altLang="zh-CN" sz="32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——</a:t>
            </a:r>
            <a:r>
              <a:rPr lang="zh-CN" altLang="en-US" sz="32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美国《出版人周刊》</a:t>
            </a:r>
            <a:endParaRPr lang="zh-CN" altLang="en-US" sz="32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94100" y="3380740"/>
            <a:ext cx="65887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 Light" panose="020B0502040204020203" charset="-122"/>
              </a:rPr>
              <a:t>中世纪：</a:t>
            </a:r>
            <a:r>
              <a:rPr lang="en-US" altLang="zh-CN" sz="3600" b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5</a:t>
            </a:r>
            <a:r>
              <a:rPr lang="zh-CN" altLang="en-US" sz="3600" b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世纪</a:t>
            </a:r>
            <a:r>
              <a:rPr lang="en-US" altLang="zh-CN" sz="3600" b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——15</a:t>
            </a:r>
            <a:r>
              <a:rPr lang="zh-CN" altLang="en-US" sz="3600" b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世纪</a:t>
            </a:r>
            <a:endParaRPr lang="zh-CN" altLang="en-US" sz="3600" b="1">
              <a:solidFill>
                <a:schemeClr val="accent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3" name="图片 2" descr="问号站立"/>
          <p:cNvPicPr>
            <a:picLocks noChangeAspect="1"/>
          </p:cNvPicPr>
          <p:nvPr/>
        </p:nvPicPr>
        <p:blipFill>
          <a:blip r:embed="rId4"/>
          <a:srcRect l="15574" t="2244" r="10484" b="6289"/>
          <a:stretch>
            <a:fillRect/>
          </a:stretch>
        </p:blipFill>
        <p:spPr>
          <a:xfrm rot="1020000">
            <a:off x="2115820" y="3234055"/>
            <a:ext cx="725170" cy="1197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6595" y="4574540"/>
            <a:ext cx="10798810" cy="5835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封建制度的形成、发展和解体是这一时期欧洲历史的主线。</a:t>
            </a:r>
            <a:endParaRPr lang="zh-CN" altLang="en-US" sz="3200" b="1">
              <a:solidFill>
                <a:schemeClr val="accent4">
                  <a:lumMod val="50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法兰克"/>
          <p:cNvPicPr>
            <a:picLocks noChangeAspect="1"/>
          </p:cNvPicPr>
          <p:nvPr/>
        </p:nvPicPr>
        <p:blipFill>
          <a:blip r:embed="rId1"/>
          <a:srcRect l="1302" t="1360" r="982" b="14099"/>
          <a:stretch>
            <a:fillRect/>
          </a:stretch>
        </p:blipFill>
        <p:spPr>
          <a:xfrm>
            <a:off x="193675" y="404495"/>
            <a:ext cx="7389495" cy="6240145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6" name="椭圆 5"/>
          <p:cNvSpPr/>
          <p:nvPr/>
        </p:nvSpPr>
        <p:spPr>
          <a:xfrm>
            <a:off x="193675" y="1845945"/>
            <a:ext cx="5217795" cy="3940175"/>
          </a:xfrm>
          <a:prstGeom prst="ellipse">
            <a:avLst/>
          </a:prstGeom>
          <a:noFill/>
          <a:ln w="539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84070" y="4062730"/>
            <a:ext cx="2251075" cy="645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CN" altLang="en-US" sz="3600" b="1">
                <a:solidFill>
                  <a:schemeClr val="accent2">
                    <a:lumMod val="75000"/>
                  </a:schemeClr>
                </a:solidFill>
              </a:rPr>
              <a:t>蛮族王国</a:t>
            </a:r>
            <a:endParaRPr lang="zh-CN" altLang="en-US" sz="36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01280" y="4062730"/>
            <a:ext cx="4269105" cy="1568450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486 年击溃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西罗马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在高卢的残余势力，占领高卢地区。以他祖父的名字命名为</a:t>
            </a:r>
            <a:r>
              <a:rPr lang="zh-CN" altLang="en-US" sz="2400" b="1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墨洛温</a:t>
            </a:r>
            <a:r>
              <a:rPr lang="zh-CN" altLang="en-US" sz="2400" b="1">
                <a:solidFill>
                  <a:schemeClr val="accent6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王朝，以巴黎为都。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01280" y="923290"/>
            <a:ext cx="4269105" cy="1568450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匈奴人西侵引发欧洲民族大迁徙。在灭亡西罗马帝国的过程中，日耳曼民族建立起大量的</a:t>
            </a:r>
            <a:r>
              <a:rPr lang="en-US" altLang="zh-CN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蛮族王国</a:t>
            </a:r>
            <a:r>
              <a:rPr lang="en-US" altLang="zh-CN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           </a:t>
            </a:r>
            <a:endParaRPr lang="zh-CN" altLang="en-US" sz="2400" b="1">
              <a:solidFill>
                <a:schemeClr val="accent6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01280" y="2661285"/>
            <a:ext cx="4269105" cy="1229995"/>
          </a:xfrm>
          <a:prstGeom prst="rect">
            <a:avLst/>
          </a:prstGeom>
          <a:noFill/>
          <a:ln w="15875">
            <a:solidFill>
              <a:schemeClr val="accent2"/>
            </a:solidFill>
            <a:prstDash val="sysDash"/>
          </a:ln>
        </p:spPr>
        <p:txBody>
          <a:bodyPr wrap="square" rtlCol="0">
            <a:spAutoFit/>
          </a:bodyPr>
          <a:p>
            <a:pPr algn="l"/>
            <a:r>
              <a:rPr lang="zh-CN" altLang="en-US" sz="28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+mj-ea"/>
                <a:ea typeface="+mj-ea"/>
                <a:cs typeface="+mj-ea"/>
                <a:sym typeface="+mn-ea"/>
              </a:rPr>
              <a:t>481 年</a:t>
            </a:r>
            <a:r>
              <a:rPr lang="zh-CN" altLang="en-US" sz="280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，</a:t>
            </a:r>
            <a:r>
              <a:rPr lang="zh-CN" altLang="en-US" sz="2800" b="1">
                <a:solidFill>
                  <a:srgbClr val="C00000"/>
                </a:solidFill>
                <a:latin typeface="+mj-ea"/>
                <a:ea typeface="+mj-ea"/>
                <a:cs typeface="+mj-ea"/>
                <a:sym typeface="+mn-ea"/>
              </a:rPr>
              <a:t>克洛维</a:t>
            </a:r>
            <a:r>
              <a:rPr lang="zh-CN" altLang="en-US" sz="280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建立法兰</a:t>
            </a:r>
            <a:endParaRPr lang="zh-CN" altLang="en-US" sz="2800">
              <a:solidFill>
                <a:schemeClr val="accent5">
                  <a:lumMod val="50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  <a:p>
            <a:pPr algn="l"/>
            <a:r>
              <a:rPr lang="zh-CN" altLang="en-US" sz="280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克王国，开始全力扩张。</a:t>
            </a:r>
            <a:endParaRPr lang="zh-CN" altLang="en-US" sz="2800">
              <a:solidFill>
                <a:schemeClr val="accent5">
                  <a:lumMod val="50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  <a:p>
            <a:pPr algn="l"/>
            <a:r>
              <a:rPr lang="zh-CN" altLang="en-US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</a:t>
            </a:r>
            <a:endParaRPr lang="zh-CN" altLang="en-US"/>
          </a:p>
        </p:txBody>
      </p:sp>
      <p:pic>
        <p:nvPicPr>
          <p:cNvPr id="27" name="图片 26" descr="标题框红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510" y="216535"/>
            <a:ext cx="2247265" cy="59118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8877935" y="216535"/>
            <a:ext cx="2095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图 说 历 史</a:t>
            </a:r>
            <a:endParaRPr lang="zh-CN" altLang="en-US" sz="28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3675" y="83820"/>
            <a:ext cx="7437755" cy="46234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">
            <a:solidFill>
              <a:schemeClr val="accent4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椭圆 28"/>
          <p:cNvSpPr/>
          <p:nvPr/>
        </p:nvSpPr>
        <p:spPr>
          <a:xfrm>
            <a:off x="2084070" y="1713230"/>
            <a:ext cx="1245870" cy="168529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c4e4af4ec9774fe3ba0244e35f014d84"/>
          <p:cNvPicPr>
            <a:picLocks noChangeAspect="1"/>
          </p:cNvPicPr>
          <p:nvPr/>
        </p:nvPicPr>
        <p:blipFill>
          <a:blip r:embed="rId4"/>
          <a:srcRect l="19844" t="4469" r="25169"/>
          <a:stretch>
            <a:fillRect/>
          </a:stretch>
        </p:blipFill>
        <p:spPr>
          <a:xfrm>
            <a:off x="193675" y="4302125"/>
            <a:ext cx="1844040" cy="2343150"/>
          </a:xfrm>
          <a:prstGeom prst="ellipse">
            <a:avLst/>
          </a:prstGeom>
        </p:spPr>
      </p:pic>
      <p:pic>
        <p:nvPicPr>
          <p:cNvPr id="20" name="图片 19" descr="87f47cecbb554331b330f1eb87d64875"/>
          <p:cNvPicPr>
            <a:picLocks noChangeAspect="1"/>
          </p:cNvPicPr>
          <p:nvPr/>
        </p:nvPicPr>
        <p:blipFill>
          <a:blip r:embed="rId5"/>
          <a:srcRect l="1594" t="16045" r="1352" b="3885"/>
          <a:stretch>
            <a:fillRect/>
          </a:stretch>
        </p:blipFill>
        <p:spPr>
          <a:xfrm>
            <a:off x="3056255" y="4707255"/>
            <a:ext cx="3627120" cy="1938020"/>
          </a:xfrm>
          <a:prstGeom prst="rect">
            <a:avLst/>
          </a:prstGeom>
        </p:spPr>
      </p:pic>
      <p:pic>
        <p:nvPicPr>
          <p:cNvPr id="30" name="图片 29" descr="tim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42" t="2217" r="58566"/>
          <a:stretch>
            <a:fillRect/>
          </a:stretch>
        </p:blipFill>
        <p:spPr>
          <a:xfrm>
            <a:off x="7701280" y="5631180"/>
            <a:ext cx="1176020" cy="1014095"/>
          </a:xfrm>
          <a:prstGeom prst="rect">
            <a:avLst/>
          </a:prstGeom>
        </p:spPr>
      </p:pic>
      <p:pic>
        <p:nvPicPr>
          <p:cNvPr id="31" name="图片 30" descr="tim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42" t="2217" r="58566"/>
          <a:stretch>
            <a:fillRect/>
          </a:stretch>
        </p:blipFill>
        <p:spPr>
          <a:xfrm>
            <a:off x="8742680" y="5631180"/>
            <a:ext cx="1176020" cy="1014095"/>
          </a:xfrm>
          <a:prstGeom prst="rect">
            <a:avLst/>
          </a:prstGeom>
        </p:spPr>
      </p:pic>
      <p:pic>
        <p:nvPicPr>
          <p:cNvPr id="32" name="图片 31" descr="tim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42" t="2217" r="58566"/>
          <a:stretch>
            <a:fillRect/>
          </a:stretch>
        </p:blipFill>
        <p:spPr>
          <a:xfrm>
            <a:off x="9797415" y="5631180"/>
            <a:ext cx="1176020" cy="1014095"/>
          </a:xfrm>
          <a:prstGeom prst="rect">
            <a:avLst/>
          </a:prstGeom>
        </p:spPr>
      </p:pic>
      <p:pic>
        <p:nvPicPr>
          <p:cNvPr id="34" name="图片 33" descr="tim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42" t="2217" r="58566"/>
          <a:stretch>
            <a:fillRect/>
          </a:stretch>
        </p:blipFill>
        <p:spPr>
          <a:xfrm>
            <a:off x="10794365" y="5631180"/>
            <a:ext cx="1176020" cy="10140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01485" y="4775835"/>
            <a:ext cx="551815" cy="18008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eaVert" wrap="square" rtlCol="0">
            <a:spAutoFit/>
          </a:bodyPr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法兰克飞斧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4080" y="4999990"/>
            <a:ext cx="551815" cy="1351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eaVert" wrap="square" rtlCol="0">
            <a:spAutoFit/>
          </a:bodyPr>
          <a:p>
            <a:r>
              <a:rPr lang="en-US" altLang="zh-CN" sz="2400" b="1">
                <a:solidFill>
                  <a:srgbClr val="C00000"/>
                </a:solidFill>
                <a:latin typeface="+mj-ea"/>
                <a:ea typeface="+mj-ea"/>
              </a:rPr>
              <a:t>  </a:t>
            </a:r>
            <a:r>
              <a:rPr lang="zh-CN" altLang="en-US" sz="2400" b="1">
                <a:solidFill>
                  <a:srgbClr val="C00000"/>
                </a:solidFill>
                <a:latin typeface="+mj-ea"/>
                <a:ea typeface="+mj-ea"/>
              </a:rPr>
              <a:t>克洛维</a:t>
            </a:r>
            <a:endParaRPr lang="zh-CN" altLang="en-US" sz="2400" b="1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ldLvl="0" animBg="1"/>
      <p:bldP spid="6" grpId="1" animBg="1"/>
      <p:bldP spid="26" grpId="0" animBg="1"/>
      <p:bldP spid="29" grpId="0" bldLvl="0" animBg="1"/>
      <p:bldP spid="10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俄罗斯风格方框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21645" b="16227"/>
          <a:stretch>
            <a:fillRect/>
          </a:stretch>
        </p:blipFill>
        <p:spPr>
          <a:xfrm>
            <a:off x="66675" y="90805"/>
            <a:ext cx="2574290" cy="8432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6610" y="189865"/>
            <a:ext cx="1572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00B0F0"/>
                </a:solidFill>
              </a:rPr>
              <a:t>探究</a:t>
            </a:r>
            <a:endParaRPr lang="zh-CN" altLang="en-US" sz="3600" b="1">
              <a:solidFill>
                <a:srgbClr val="00B0F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20975" y="90805"/>
            <a:ext cx="92278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accent4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阅读课文，请自行归纳出克洛维采取怎样的措施来巩固法兰克王国？</a:t>
            </a:r>
            <a:endParaRPr lang="zh-CN" altLang="en-US" sz="3200" b="1">
              <a:solidFill>
                <a:schemeClr val="accent4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 descr="u=609971706,3651009919&amp;fm=26&amp;gp=0"/>
          <p:cNvPicPr>
            <a:picLocks noChangeAspect="1"/>
          </p:cNvPicPr>
          <p:nvPr/>
        </p:nvPicPr>
        <p:blipFill>
          <a:blip r:embed="rId2"/>
          <a:srcRect l="5209" t="4080" r="2715" b="5469"/>
          <a:stretch>
            <a:fillRect/>
          </a:stretch>
        </p:blipFill>
        <p:spPr>
          <a:xfrm>
            <a:off x="264160" y="1266190"/>
            <a:ext cx="3340100" cy="1790065"/>
          </a:xfrm>
          <a:prstGeom prst="round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23" name="文本框 22"/>
          <p:cNvSpPr txBox="1"/>
          <p:nvPr/>
        </p:nvSpPr>
        <p:spPr>
          <a:xfrm>
            <a:off x="2804160" y="2657475"/>
            <a:ext cx="800100" cy="39878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成婚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08730" y="1385570"/>
            <a:ext cx="8051165" cy="18148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 fontAlgn="auto"/>
            <a:r>
              <a:rPr lang="en-US" altLang="zh-CN" sz="28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</a:t>
            </a: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克洛维与</a:t>
            </a:r>
            <a:r>
              <a:rPr lang="zh-CN" altLang="en-US" sz="28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勃艮第</a:t>
            </a: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笃信罗马派基督教的公主结婚。于</a:t>
            </a:r>
            <a:r>
              <a:rPr lang="zh-CN" altLang="en-US" sz="2800" b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496 年</a:t>
            </a: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圣诞节率3000亲兵皈依了</a:t>
            </a:r>
            <a:r>
              <a:rPr lang="zh-CN" altLang="en-US" sz="2800" b="1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罗马派基督教</a:t>
            </a: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，承认罗马教会在欧洲的重要地位，并赐给教会土地，</a:t>
            </a: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取得了教会的支持。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13" name="图片 12" descr="002n70Ymgy6S1uRLNYRd9&amp;690"/>
          <p:cNvPicPr>
            <a:picLocks noChangeAspect="1"/>
          </p:cNvPicPr>
          <p:nvPr/>
        </p:nvPicPr>
        <p:blipFill>
          <a:blip r:embed="rId3"/>
          <a:srcRect l="36212" t="20538" r="5494" b="16768"/>
          <a:stretch>
            <a:fillRect/>
          </a:stretch>
        </p:blipFill>
        <p:spPr>
          <a:xfrm>
            <a:off x="295275" y="3169920"/>
            <a:ext cx="3277870" cy="2888615"/>
          </a:xfrm>
          <a:prstGeom prst="round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24" name="文本框 23"/>
          <p:cNvSpPr txBox="1"/>
          <p:nvPr/>
        </p:nvSpPr>
        <p:spPr>
          <a:xfrm>
            <a:off x="2804160" y="5720080"/>
            <a:ext cx="800100" cy="39878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受洗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pic>
        <p:nvPicPr>
          <p:cNvPr id="14" name="图片 13" descr="屋顶线性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730" y="3200400"/>
            <a:ext cx="8051165" cy="457835"/>
          </a:xfrm>
          <a:prstGeom prst="rect">
            <a:avLst/>
          </a:prstGeom>
        </p:spPr>
      </p:pic>
      <p:pic>
        <p:nvPicPr>
          <p:cNvPr id="9" name="图片 8" descr="002n70Ymgy6S1uRLNYRd9&amp;690"/>
          <p:cNvPicPr>
            <a:picLocks noChangeAspect="1"/>
          </p:cNvPicPr>
          <p:nvPr/>
        </p:nvPicPr>
        <p:blipFill>
          <a:blip r:embed="rId3"/>
          <a:srcRect l="43609" t="18385" r="18101" b="15803"/>
          <a:stretch>
            <a:fillRect/>
          </a:stretch>
        </p:blipFill>
        <p:spPr>
          <a:xfrm>
            <a:off x="11148695" y="2769870"/>
            <a:ext cx="1023620" cy="1319530"/>
          </a:xfrm>
          <a:prstGeom prst="ellips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3808730" y="3782060"/>
            <a:ext cx="5715000" cy="19380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accent5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 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国王占有了庞大的帝国国库领地，成为最大的</a:t>
            </a:r>
            <a:r>
              <a:rPr lang="zh-CN" altLang="en-US" sz="24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地主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。国王又将自己的部分土地赐予了他的侍从和卫兵。这些人与原高卢—罗马的贵族、基督教教会的主教成了法兰克王国的第一批</a:t>
            </a:r>
            <a:r>
              <a:rPr lang="zh-CN" altLang="en-US" sz="2400" b="1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世袭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大地主。</a:t>
            </a:r>
            <a:endParaRPr lang="zh-CN" altLang="en-US" sz="2400" b="1">
              <a:solidFill>
                <a:schemeClr val="accent5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1" name="图片 10" descr="2220-fyrwsqh7851318"/>
          <p:cNvPicPr>
            <a:picLocks noChangeAspect="1"/>
          </p:cNvPicPr>
          <p:nvPr/>
        </p:nvPicPr>
        <p:blipFill>
          <a:blip r:embed="rId5"/>
          <a:srcRect l="9" r="-81" b="10136"/>
          <a:stretch>
            <a:fillRect/>
          </a:stretch>
        </p:blipFill>
        <p:spPr>
          <a:xfrm>
            <a:off x="9728200" y="4209415"/>
            <a:ext cx="2131695" cy="2308225"/>
          </a:xfrm>
          <a:prstGeom prst="round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12" name="矩形标注 11"/>
          <p:cNvSpPr/>
          <p:nvPr/>
        </p:nvSpPr>
        <p:spPr>
          <a:xfrm>
            <a:off x="6312535" y="894080"/>
            <a:ext cx="5119370" cy="491490"/>
          </a:xfrm>
          <a:prstGeom prst="wedgeRectCallout">
            <a:avLst>
              <a:gd name="adj1" fmla="val 11039"/>
              <a:gd name="adj2" fmla="val 7054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与罗马教会的政治联合，提高地位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标注 19"/>
          <p:cNvSpPr/>
          <p:nvPr/>
        </p:nvSpPr>
        <p:spPr>
          <a:xfrm>
            <a:off x="5163185" y="5860415"/>
            <a:ext cx="3152140" cy="450215"/>
          </a:xfrm>
          <a:prstGeom prst="wedgeRectCallout">
            <a:avLst>
              <a:gd name="adj1" fmla="val 10263"/>
              <a:gd name="adj2" fmla="val -9820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分配土地，促进私有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148695" y="6118860"/>
            <a:ext cx="800100" cy="39878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</a:rPr>
              <a:t>封地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26610" y="3138170"/>
            <a:ext cx="5592445" cy="5835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——</a:t>
            </a:r>
            <a:r>
              <a:rPr lang="zh-CN" altLang="en-US" sz="3200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推动了西欧的封建化</a:t>
            </a:r>
            <a:endParaRPr lang="zh-CN" altLang="en-US" sz="3200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95275" y="6058535"/>
            <a:ext cx="4867910" cy="5016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665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第一位皈依的蛮族国王</a:t>
            </a:r>
            <a:endParaRPr lang="zh-CN" altLang="en-US" sz="2665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333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10668000" y="5676265"/>
            <a:ext cx="1516380" cy="138303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rot="0">
            <a:off x="5869305" y="67945"/>
            <a:ext cx="736600" cy="623570"/>
            <a:chOff x="8113" y="4954"/>
            <a:chExt cx="2020" cy="1709"/>
          </a:xfrm>
        </p:grpSpPr>
        <p:grpSp>
          <p:nvGrpSpPr>
            <p:cNvPr id="16" name="组合 15"/>
            <p:cNvGrpSpPr/>
            <p:nvPr/>
          </p:nvGrpSpPr>
          <p:grpSpPr>
            <a:xfrm>
              <a:off x="8232" y="4954"/>
              <a:ext cx="1783" cy="1709"/>
              <a:chOff x="1420" y="2123"/>
              <a:chExt cx="2695" cy="5791"/>
            </a:xfrm>
          </p:grpSpPr>
          <p:sp>
            <p:nvSpPr>
              <p:cNvPr id="17" name="流程图: 过程 16"/>
              <p:cNvSpPr/>
              <p:nvPr/>
            </p:nvSpPr>
            <p:spPr>
              <a:xfrm>
                <a:off x="1420" y="2123"/>
                <a:ext cx="2695" cy="5791"/>
              </a:xfrm>
              <a:prstGeom prst="flowChartProcess">
                <a:avLst/>
              </a:prstGeom>
              <a:noFill/>
              <a:ln w="381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流程图: 过程 17"/>
              <p:cNvSpPr/>
              <p:nvPr/>
            </p:nvSpPr>
            <p:spPr>
              <a:xfrm>
                <a:off x="1767" y="2933"/>
                <a:ext cx="1999" cy="4171"/>
              </a:xfrm>
              <a:prstGeom prst="flowChartProcess">
                <a:avLst/>
              </a:prstGeom>
              <a:noFill/>
              <a:ln w="28575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113" y="5017"/>
              <a:ext cx="2020" cy="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80B42"/>
                  </a:solidFill>
                  <a:effectLst/>
                  <a:uLnTx/>
                  <a:uFillTx/>
                  <a:latin typeface="隶书" panose="02010509060101010101" charset="-122"/>
                  <a:ea typeface="隶书" panose="02010509060101010101" charset="-122"/>
                  <a:cs typeface="+mn-cs"/>
                </a:rPr>
                <a:t>贰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B42"/>
                </a:solidFill>
                <a:effectLst/>
                <a:uLnTx/>
                <a:uFillTx/>
                <a:latin typeface="隶书" panose="02010509060101010101" charset="-122"/>
                <a:ea typeface="隶书" panose="02010509060101010101" charset="-122"/>
                <a:cs typeface="+mn-cs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1438255" y="-56515"/>
            <a:ext cx="746125" cy="8724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549640" y="4104640"/>
            <a:ext cx="3128645" cy="1938020"/>
          </a:xfrm>
          <a:prstGeom prst="rect">
            <a:avLst/>
          </a:prstGeom>
          <a:noFill/>
          <a:ln w="15875">
            <a:solidFill>
              <a:schemeClr val="accent2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</a:t>
            </a:r>
            <a:r>
              <a:rPr lang="zh-CN" altLang="en-US" sz="24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六世纪中期,法兰克</a:t>
            </a:r>
            <a:endParaRPr lang="zh-CN" altLang="en-US" sz="2400" b="1">
              <a:solidFill>
                <a:srgbClr val="1D41D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王国成为西欧最强大</a:t>
            </a:r>
            <a:endParaRPr lang="zh-CN" altLang="en-US" sz="2400" b="1">
              <a:solidFill>
                <a:srgbClr val="1D41D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的国家,版图延伸到高</a:t>
            </a:r>
            <a:endParaRPr lang="zh-CN" altLang="en-US" sz="2400" b="1">
              <a:solidFill>
                <a:srgbClr val="1D41D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卢南部地区，东到莱</a:t>
            </a:r>
            <a:endParaRPr lang="zh-CN" altLang="en-US" sz="2400" b="1">
              <a:solidFill>
                <a:srgbClr val="1D41D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茵河东岸。</a:t>
            </a:r>
            <a:endParaRPr lang="zh-CN" altLang="en-US" sz="2400" b="1">
              <a:solidFill>
                <a:srgbClr val="1D41D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pic>
        <p:nvPicPr>
          <p:cNvPr id="3" name="图片 2" descr="u=4056783724,3849319808&amp;fm=26&amp;gp=0"/>
          <p:cNvPicPr>
            <a:picLocks noChangeAspect="1"/>
          </p:cNvPicPr>
          <p:nvPr/>
        </p:nvPicPr>
        <p:blipFill>
          <a:blip r:embed="rId3"/>
          <a:srcRect l="5729" t="16906" r="7413" b="2734"/>
          <a:stretch>
            <a:fillRect/>
          </a:stretch>
        </p:blipFill>
        <p:spPr>
          <a:xfrm>
            <a:off x="225425" y="815975"/>
            <a:ext cx="8145780" cy="5610860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pic>
        <p:nvPicPr>
          <p:cNvPr id="4" name="图片 3" descr="克洛维"/>
          <p:cNvPicPr>
            <a:picLocks noChangeAspect="1"/>
          </p:cNvPicPr>
          <p:nvPr/>
        </p:nvPicPr>
        <p:blipFill>
          <a:blip r:embed="rId4"/>
          <a:srcRect t="8872" b="10184"/>
          <a:stretch>
            <a:fillRect/>
          </a:stretch>
        </p:blipFill>
        <p:spPr>
          <a:xfrm>
            <a:off x="8549640" y="798195"/>
            <a:ext cx="2385695" cy="3093720"/>
          </a:xfrm>
          <a:prstGeom prst="round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11002010" y="988695"/>
            <a:ext cx="551815" cy="290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</a:rPr>
              <a:t>克洛维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000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466—511</a:t>
            </a:r>
            <a:r>
              <a:rPr lang="zh-CN" altLang="en-US" sz="2000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</a:t>
            </a:r>
            <a:endParaRPr lang="zh-CN" altLang="en-US" sz="2000">
              <a:solidFill>
                <a:schemeClr val="accent4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94965" y="5948680"/>
            <a:ext cx="5476240" cy="4603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东罗马帝国皇帝授予他“荣誉执政官”</a:t>
            </a:r>
            <a:endParaRPr lang="zh-CN" altLang="en-US" sz="2400" b="1" dirty="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82245"/>
            <a:ext cx="11816080" cy="6494145"/>
          </a:xfrm>
          <a:prstGeom prst="rect">
            <a:avLst/>
          </a:prstGeom>
        </p:spPr>
      </p:pic>
      <p:pic>
        <p:nvPicPr>
          <p:cNvPr id="3" name="图片 2" descr="2015021007251027"/>
          <p:cNvPicPr>
            <a:picLocks noChangeAspect="1"/>
          </p:cNvPicPr>
          <p:nvPr/>
        </p:nvPicPr>
        <p:blipFill>
          <a:blip r:embed="rId2"/>
          <a:srcRect l="1930" t="26565" r="1206" b="1731"/>
          <a:stretch>
            <a:fillRect/>
          </a:stretch>
        </p:blipFill>
        <p:spPr>
          <a:xfrm>
            <a:off x="268605" y="269240"/>
            <a:ext cx="5572125" cy="63207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8605" y="269240"/>
            <a:ext cx="3081020" cy="460375"/>
          </a:xfrm>
          <a:prstGeom prst="rect">
            <a:avLst/>
          </a:prstGeom>
          <a:solidFill>
            <a:srgbClr val="FFFFFF">
              <a:shade val="85000"/>
              <a:alpha val="76000"/>
            </a:srgbClr>
          </a:solidFill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7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世纪的法兰克王国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10580" y="269240"/>
            <a:ext cx="4222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rgbClr val="BA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【墨洛温王朝的没落】</a:t>
            </a:r>
            <a:endParaRPr lang="zh-CN" altLang="en-US" sz="2800" b="1">
              <a:solidFill>
                <a:srgbClr val="BA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10580" y="873760"/>
            <a:ext cx="62820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克洛维去世前，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按照传统将王国的领土</a:t>
            </a:r>
            <a:endParaRPr lang="en-US" altLang="zh-CN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平均</a:t>
            </a:r>
            <a:r>
              <a:rPr lang="en-US" altLang="zh-CN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分配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给了四子。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分裂导致国力衰落。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10580" y="1911985"/>
            <a:ext cx="60979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为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笼络人们效忠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，王室土地不断外赠，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到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7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世纪末墨洛温家族已贫困不堪。国家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的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管理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权落入</a:t>
            </a:r>
            <a:r>
              <a:rPr lang="en-US" altLang="zh-CN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宫相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手中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。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10580" y="3319145"/>
            <a:ext cx="60979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3.7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世纪末，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查理</a:t>
            </a:r>
            <a:r>
              <a:rPr lang="en-US" altLang="zh-CN"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·</a:t>
            </a:r>
            <a:r>
              <a:rPr lang="zh-CN" altLang="en-US"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马特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继承了父亲的</a:t>
            </a:r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宫相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官位。这时王国处于</a:t>
            </a:r>
            <a:r>
              <a:rPr lang="zh-CN" altLang="en-US" sz="24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 panose="02010600040101010101" charset="-122"/>
              </a:rPr>
              <a:t>内忧外患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。在平定内乱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和抵抗外敌的过程中，发现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中央朝廷所拥有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的武装力量捉襟见肘，数量太少。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8605" y="3065145"/>
            <a:ext cx="5571490" cy="3524250"/>
            <a:chOff x="423" y="4827"/>
            <a:chExt cx="8774" cy="5550"/>
          </a:xfrm>
        </p:grpSpPr>
        <p:pic>
          <p:nvPicPr>
            <p:cNvPr id="6" name="图片 5" descr="2a3a0003caadf496b0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" y="4827"/>
              <a:ext cx="8774" cy="555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104" y="4827"/>
              <a:ext cx="1137" cy="424"/>
            </a:xfrm>
            <a:prstGeom prst="rect">
              <a:avLst/>
            </a:prstGeom>
            <a:noFill/>
            <a:ln w="28575">
              <a:solidFill>
                <a:srgbClr val="CD37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671" y="5450"/>
              <a:ext cx="527" cy="492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986145" y="5131435"/>
            <a:ext cx="6282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你认为该如何解决兵源匮乏的困境？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2125" y="4284980"/>
            <a:ext cx="1986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阿拉伯帝国</a:t>
            </a:r>
            <a:endParaRPr lang="zh-CN" alt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1" grpId="0"/>
      <p:bldP spid="5" grpId="0"/>
      <p:bldP spid="13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060" y="213995"/>
            <a:ext cx="11760835" cy="6440170"/>
          </a:xfrm>
          <a:prstGeom prst="rect">
            <a:avLst/>
          </a:prstGeom>
        </p:spPr>
      </p:pic>
      <p:pic>
        <p:nvPicPr>
          <p:cNvPr id="3" name="图片 2" descr="图片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"/>
            <a:ext cx="12180570" cy="6858000"/>
          </a:xfrm>
          <a:prstGeom prst="rect">
            <a:avLst/>
          </a:prstGeom>
        </p:spPr>
      </p:pic>
      <p:pic>
        <p:nvPicPr>
          <p:cNvPr id="4" name="图片 3" descr="图片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" y="5034915"/>
            <a:ext cx="1604645" cy="117665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59460" y="687070"/>
            <a:ext cx="911225" cy="866140"/>
            <a:chOff x="1196" y="1082"/>
            <a:chExt cx="1231" cy="1364"/>
          </a:xfrm>
        </p:grpSpPr>
        <p:grpSp>
          <p:nvGrpSpPr>
            <p:cNvPr id="6" name="组合 5"/>
            <p:cNvGrpSpPr/>
            <p:nvPr/>
          </p:nvGrpSpPr>
          <p:grpSpPr>
            <a:xfrm rot="5400000">
              <a:off x="1129" y="1148"/>
              <a:ext cx="1364" cy="1231"/>
              <a:chOff x="1154" y="1138"/>
              <a:chExt cx="1720" cy="1231"/>
            </a:xfrm>
          </p:grpSpPr>
          <p:sp>
            <p:nvSpPr>
              <p:cNvPr id="17" name="Freeform 5"/>
              <p:cNvSpPr/>
              <p:nvPr/>
            </p:nvSpPr>
            <p:spPr bwMode="auto">
              <a:xfrm>
                <a:off x="1154" y="1138"/>
                <a:ext cx="1720" cy="1231"/>
              </a:xfrm>
              <a:custGeom>
                <a:avLst/>
                <a:gdLst>
                  <a:gd name="T0" fmla="*/ 44 w 379"/>
                  <a:gd name="T1" fmla="*/ 174 h 259"/>
                  <a:gd name="T2" fmla="*/ 60 w 379"/>
                  <a:gd name="T3" fmla="*/ 170 h 259"/>
                  <a:gd name="T4" fmla="*/ 60 w 379"/>
                  <a:gd name="T5" fmla="*/ 259 h 259"/>
                  <a:gd name="T6" fmla="*/ 156 w 379"/>
                  <a:gd name="T7" fmla="*/ 259 h 259"/>
                  <a:gd name="T8" fmla="*/ 148 w 379"/>
                  <a:gd name="T9" fmla="*/ 234 h 259"/>
                  <a:gd name="T10" fmla="*/ 192 w 379"/>
                  <a:gd name="T11" fmla="*/ 190 h 259"/>
                  <a:gd name="T12" fmla="*/ 236 w 379"/>
                  <a:gd name="T13" fmla="*/ 234 h 259"/>
                  <a:gd name="T14" fmla="*/ 228 w 379"/>
                  <a:gd name="T15" fmla="*/ 259 h 259"/>
                  <a:gd name="T16" fmla="*/ 319 w 379"/>
                  <a:gd name="T17" fmla="*/ 259 h 259"/>
                  <a:gd name="T18" fmla="*/ 319 w 379"/>
                  <a:gd name="T19" fmla="*/ 170 h 259"/>
                  <a:gd name="T20" fmla="*/ 335 w 379"/>
                  <a:gd name="T21" fmla="*/ 173 h 259"/>
                  <a:gd name="T22" fmla="*/ 379 w 379"/>
                  <a:gd name="T23" fmla="*/ 130 h 259"/>
                  <a:gd name="T24" fmla="*/ 335 w 379"/>
                  <a:gd name="T25" fmla="*/ 86 h 259"/>
                  <a:gd name="T26" fmla="*/ 319 w 379"/>
                  <a:gd name="T27" fmla="*/ 89 h 259"/>
                  <a:gd name="T28" fmla="*/ 319 w 379"/>
                  <a:gd name="T29" fmla="*/ 0 h 259"/>
                  <a:gd name="T30" fmla="*/ 231 w 379"/>
                  <a:gd name="T31" fmla="*/ 0 h 259"/>
                  <a:gd name="T32" fmla="*/ 236 w 379"/>
                  <a:gd name="T33" fmla="*/ 21 h 259"/>
                  <a:gd name="T34" fmla="*/ 192 w 379"/>
                  <a:gd name="T35" fmla="*/ 65 h 259"/>
                  <a:gd name="T36" fmla="*/ 148 w 379"/>
                  <a:gd name="T37" fmla="*/ 21 h 259"/>
                  <a:gd name="T38" fmla="*/ 153 w 379"/>
                  <a:gd name="T39" fmla="*/ 0 h 259"/>
                  <a:gd name="T40" fmla="*/ 60 w 379"/>
                  <a:gd name="T41" fmla="*/ 0 h 259"/>
                  <a:gd name="T42" fmla="*/ 60 w 379"/>
                  <a:gd name="T43" fmla="*/ 89 h 259"/>
                  <a:gd name="T44" fmla="*/ 44 w 379"/>
                  <a:gd name="T45" fmla="*/ 86 h 259"/>
                  <a:gd name="T46" fmla="*/ 0 w 379"/>
                  <a:gd name="T47" fmla="*/ 130 h 259"/>
                  <a:gd name="T48" fmla="*/ 44 w 379"/>
                  <a:gd name="T49" fmla="*/ 17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9" h="259">
                    <a:moveTo>
                      <a:pt x="44" y="174"/>
                    </a:moveTo>
                    <a:cubicBezTo>
                      <a:pt x="50" y="173"/>
                      <a:pt x="55" y="172"/>
                      <a:pt x="60" y="170"/>
                    </a:cubicBezTo>
                    <a:cubicBezTo>
                      <a:pt x="60" y="259"/>
                      <a:pt x="60" y="259"/>
                      <a:pt x="60" y="259"/>
                    </a:cubicBezTo>
                    <a:cubicBezTo>
                      <a:pt x="156" y="259"/>
                      <a:pt x="156" y="259"/>
                      <a:pt x="156" y="259"/>
                    </a:cubicBezTo>
                    <a:cubicBezTo>
                      <a:pt x="151" y="252"/>
                      <a:pt x="148" y="243"/>
                      <a:pt x="148" y="234"/>
                    </a:cubicBezTo>
                    <a:cubicBezTo>
                      <a:pt x="148" y="209"/>
                      <a:pt x="168" y="190"/>
                      <a:pt x="192" y="190"/>
                    </a:cubicBezTo>
                    <a:cubicBezTo>
                      <a:pt x="216" y="190"/>
                      <a:pt x="236" y="209"/>
                      <a:pt x="236" y="234"/>
                    </a:cubicBezTo>
                    <a:cubicBezTo>
                      <a:pt x="236" y="243"/>
                      <a:pt x="233" y="252"/>
                      <a:pt x="228" y="259"/>
                    </a:cubicBezTo>
                    <a:cubicBezTo>
                      <a:pt x="319" y="259"/>
                      <a:pt x="319" y="259"/>
                      <a:pt x="319" y="259"/>
                    </a:cubicBezTo>
                    <a:cubicBezTo>
                      <a:pt x="319" y="170"/>
                      <a:pt x="319" y="170"/>
                      <a:pt x="319" y="170"/>
                    </a:cubicBezTo>
                    <a:cubicBezTo>
                      <a:pt x="324" y="172"/>
                      <a:pt x="329" y="173"/>
                      <a:pt x="335" y="173"/>
                    </a:cubicBezTo>
                    <a:cubicBezTo>
                      <a:pt x="359" y="173"/>
                      <a:pt x="379" y="154"/>
                      <a:pt x="379" y="130"/>
                    </a:cubicBezTo>
                    <a:cubicBezTo>
                      <a:pt x="379" y="105"/>
                      <a:pt x="359" y="86"/>
                      <a:pt x="335" y="86"/>
                    </a:cubicBezTo>
                    <a:cubicBezTo>
                      <a:pt x="329" y="86"/>
                      <a:pt x="324" y="87"/>
                      <a:pt x="319" y="89"/>
                    </a:cubicBezTo>
                    <a:cubicBezTo>
                      <a:pt x="319" y="0"/>
                      <a:pt x="319" y="0"/>
                      <a:pt x="319" y="0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234" y="6"/>
                      <a:pt x="236" y="13"/>
                      <a:pt x="236" y="21"/>
                    </a:cubicBezTo>
                    <a:cubicBezTo>
                      <a:pt x="236" y="45"/>
                      <a:pt x="216" y="65"/>
                      <a:pt x="192" y="65"/>
                    </a:cubicBezTo>
                    <a:cubicBezTo>
                      <a:pt x="168" y="65"/>
                      <a:pt x="148" y="45"/>
                      <a:pt x="148" y="21"/>
                    </a:cubicBezTo>
                    <a:cubicBezTo>
                      <a:pt x="148" y="13"/>
                      <a:pt x="150" y="6"/>
                      <a:pt x="153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55" y="87"/>
                      <a:pt x="50" y="86"/>
                      <a:pt x="44" y="86"/>
                    </a:cubicBezTo>
                    <a:cubicBezTo>
                      <a:pt x="20" y="86"/>
                      <a:pt x="0" y="105"/>
                      <a:pt x="0" y="130"/>
                    </a:cubicBezTo>
                    <a:cubicBezTo>
                      <a:pt x="0" y="154"/>
                      <a:pt x="20" y="174"/>
                      <a:pt x="44" y="174"/>
                    </a:cubicBezTo>
                    <a:close/>
                  </a:path>
                </a:pathLst>
              </a:custGeom>
              <a:solidFill>
                <a:srgbClr val="D6868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 sz="2400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634" y="1245"/>
                <a:ext cx="1067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sz="3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1267" y="1328"/>
              <a:ext cx="488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endParaRPr lang="zh-CN" altLang="en-US" sz="4000" b="1">
                <a:solidFill>
                  <a:srgbClr val="523D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705225" y="2362835"/>
            <a:ext cx="6919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 b="1" spc="220">
                <a:solidFill>
                  <a:srgbClr val="523D00"/>
                </a:solidFill>
                <a:uFillTx/>
                <a:latin typeface="方正粗黑宋简体" panose="02000000000000000000" charset="-122"/>
                <a:ea typeface="方正粗黑宋简体" panose="02000000000000000000" charset="-122"/>
              </a:rPr>
              <a:t>封君与封臣</a:t>
            </a:r>
            <a:endParaRPr lang="zh-CN" altLang="en-US" sz="7200" b="1" spc="220">
              <a:solidFill>
                <a:srgbClr val="523D00"/>
              </a:solidFill>
              <a:uFillTx/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0" name="图片 9" descr="十字架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820" y="4819015"/>
            <a:ext cx="903605" cy="13925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8680" y="767080"/>
            <a:ext cx="690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 b="1">
                <a:solidFill>
                  <a:srgbClr val="523D00"/>
                </a:solidFill>
                <a:latin typeface="微软雅黑" panose="020B0503020204020204" charset="-122"/>
                <a:ea typeface="微软雅黑" panose="020B0503020204020204" charset="-122"/>
              </a:rPr>
              <a:t>Ⅲ</a:t>
            </a:r>
            <a:endParaRPr lang="zh-CN" altLang="en-US" sz="4000" b="1">
              <a:solidFill>
                <a:srgbClr val="523D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56410" y="767080"/>
            <a:ext cx="76803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西欧封建制度的形成和普及</a:t>
            </a:r>
            <a:endParaRPr lang="en-US" altLang="zh-CN" sz="4000" b="1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82245"/>
            <a:ext cx="11816080" cy="64941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88390" y="268605"/>
            <a:ext cx="11287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rgbClr val="523D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据材料和课文，说出查理</a:t>
            </a:r>
            <a:r>
              <a:rPr lang="en-US" altLang="zh-CN" sz="2800" b="1">
                <a:solidFill>
                  <a:srgbClr val="523D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·</a:t>
            </a:r>
            <a:r>
              <a:rPr lang="zh-CN" altLang="en-US" sz="2800" b="1">
                <a:solidFill>
                  <a:srgbClr val="523D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马特改革的目的？改革的核心是什么？</a:t>
            </a:r>
            <a:endParaRPr lang="zh-CN" altLang="en-US" sz="2800" b="1">
              <a:solidFill>
                <a:srgbClr val="523D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59075" y="1005840"/>
            <a:ext cx="9248775" cy="132207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 w="15875">
            <a:noFill/>
            <a:prstDash val="dash"/>
          </a:ln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材料</a:t>
            </a:r>
            <a:r>
              <a:rPr lang="en-US" altLang="zh-CN" sz="2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2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en-US" sz="26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黑体" panose="02010609060101010101" pitchFamily="49" charset="-122"/>
              </a:rPr>
              <a:t>国王无条件赏赐土地，在经济上削弱了王权，在政治上造成割据。为了加强王权，必须改革土地的分封形式</a:t>
            </a:r>
            <a:r>
              <a:rPr lang="zh-CN" altLang="en-US" sz="26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 </a:t>
            </a:r>
            <a:endParaRPr lang="zh-CN" altLang="en-US" sz="26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6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sz="26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              </a:t>
            </a:r>
            <a:r>
              <a:rPr lang="en-US" altLang="zh-CN" sz="2600" b="1">
                <a:solidFill>
                  <a:schemeClr val="accent4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——</a:t>
            </a:r>
            <a:r>
              <a:rPr lang="zh-CN" altLang="en-US" sz="2600" b="1">
                <a:solidFill>
                  <a:schemeClr val="accent4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《九年级历史上册教学参考》</a:t>
            </a:r>
            <a:endParaRPr lang="zh-CN" altLang="en-US" sz="2600" b="1">
              <a:solidFill>
                <a:schemeClr val="accent4">
                  <a:lumMod val="50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59710" y="2467610"/>
            <a:ext cx="9248775" cy="2122805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 w="15875">
            <a:noFill/>
            <a:prstDash val="dash"/>
          </a:ln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材料</a:t>
            </a:r>
            <a:r>
              <a:rPr lang="en-US" altLang="zh-CN" sz="2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r>
              <a:rPr lang="zh-CN" altLang="en-US" sz="26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</a:t>
            </a:r>
            <a:r>
              <a:rPr lang="zh-CN" altLang="en-US" sz="26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查理</a:t>
            </a:r>
            <a:r>
              <a:rPr lang="en-US" altLang="zh-CN" sz="26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26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马特时期改革土地制度，分给贵族的土地称</a:t>
            </a:r>
            <a:r>
              <a:rPr lang="zh-CN" altLang="en-US" sz="2600" b="1">
                <a:solidFill>
                  <a:srgbClr val="C00000"/>
                </a:solidFill>
                <a:latin typeface="方正粗黑宋简体" panose="02000000000000000000" charset="-122"/>
                <a:ea typeface="方正粗黑宋简体" panose="02000000000000000000" charset="-122"/>
                <a:cs typeface="华文中宋" panose="02010600040101010101" charset="-122"/>
              </a:rPr>
              <a:t>采邑</a:t>
            </a:r>
            <a:r>
              <a:rPr lang="zh-CN" altLang="en-US" sz="26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。领地不能世袭，死后归还国家；受封者要为国王</a:t>
            </a:r>
            <a:r>
              <a:rPr lang="zh-CN" altLang="en-US" sz="26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 panose="02010600040101010101" charset="-122"/>
              </a:rPr>
              <a:t>服兵役</a:t>
            </a:r>
            <a:r>
              <a:rPr lang="zh-CN" altLang="en-US" sz="26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。采邑制的实行，建立了以土地关系为纽带的领主和附庸之间的臣属关系，以及以中小封建主为基础的骑兵制度。               </a:t>
            </a:r>
            <a:endParaRPr lang="zh-CN" altLang="en-US" sz="26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6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en-US" altLang="zh-CN" sz="26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              </a:t>
            </a:r>
            <a:r>
              <a:rPr lang="en-US" altLang="zh-CN" sz="2600" b="1">
                <a:solidFill>
                  <a:schemeClr val="accent4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——</a:t>
            </a:r>
            <a:r>
              <a:rPr lang="zh-CN" altLang="en-US" sz="2600" b="1">
                <a:solidFill>
                  <a:schemeClr val="accent4">
                    <a:lumMod val="50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《世界中古史名词解释》</a:t>
            </a:r>
            <a:endParaRPr lang="zh-CN" altLang="en-US" sz="2600" b="1">
              <a:solidFill>
                <a:schemeClr val="accent4">
                  <a:lumMod val="50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73985" y="4810760"/>
            <a:ext cx="9249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rgbClr val="BA0000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核心：实行有条件的（提供兵役服务）分封土地</a:t>
            </a:r>
            <a:endParaRPr lang="zh-CN" altLang="en-US" sz="3200" b="1">
              <a:solidFill>
                <a:srgbClr val="BA0000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21" name="图片 20" descr="333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192405" y="5426075"/>
            <a:ext cx="1923415" cy="1245870"/>
          </a:xfrm>
          <a:prstGeom prst="rect">
            <a:avLst/>
          </a:prstGeom>
        </p:spPr>
      </p:pic>
      <p:pic>
        <p:nvPicPr>
          <p:cNvPr id="22" name="图片 21" descr="5c1857ee03bd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" y="1221105"/>
            <a:ext cx="2363470" cy="2390775"/>
          </a:xfrm>
          <a:prstGeom prst="ellipse">
            <a:avLst/>
          </a:prstGeom>
        </p:spPr>
      </p:pic>
      <p:cxnSp>
        <p:nvCxnSpPr>
          <p:cNvPr id="23" name="直接连接符 22"/>
          <p:cNvCxnSpPr/>
          <p:nvPr/>
        </p:nvCxnSpPr>
        <p:spPr>
          <a:xfrm flipV="1">
            <a:off x="5085080" y="1875790"/>
            <a:ext cx="2233930" cy="444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20370" y="3611880"/>
            <a:ext cx="2253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查理</a:t>
            </a:r>
            <a:r>
              <a:rPr lang="en-US" altLang="zh-CN" sz="2400"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·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马特</a:t>
            </a:r>
            <a:endParaRPr lang="zh-CN" altLang="en-US" sz="2400" b="1">
              <a:solidFill>
                <a:schemeClr val="accent5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</a:t>
            </a:r>
            <a:r>
              <a:rPr lang="en-US" altLang="zh-CN" sz="2400"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688-741</a:t>
            </a:r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）</a:t>
            </a:r>
            <a:endParaRPr lang="zh-CN" altLang="en-US" sz="2400" b="1">
              <a:solidFill>
                <a:schemeClr val="accent5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zh-CN" altLang="en-US" sz="2400" b="1">
                <a:solidFill>
                  <a:srgbClr val="C00000"/>
                </a:solidFill>
                <a:latin typeface="+mn-ea"/>
                <a:cs typeface="黑体" panose="02010609060101010101" pitchFamily="49" charset="-122"/>
              </a:rPr>
              <a:t>职务：宫相</a:t>
            </a:r>
            <a:endParaRPr lang="zh-CN" altLang="en-US" sz="2400" b="1">
              <a:solidFill>
                <a:srgbClr val="C00000"/>
              </a:solidFill>
              <a:latin typeface="+mn-ea"/>
              <a:cs typeface="黑体" panose="02010609060101010101" pitchFamily="49" charset="-122"/>
            </a:endParaRPr>
          </a:p>
        </p:txBody>
      </p:sp>
      <p:pic>
        <p:nvPicPr>
          <p:cNvPr id="25" name="图片 24" descr="图片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06125" y="5809615"/>
            <a:ext cx="1102360" cy="86233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042025" y="3721100"/>
            <a:ext cx="5739765" cy="8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2827020" y="4107180"/>
            <a:ext cx="1462405" cy="10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9102090" y="74930"/>
            <a:ext cx="2660650" cy="583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 </a:t>
            </a:r>
            <a:r>
              <a:rPr lang="zh-CN" altLang="en-US" sz="3200" b="1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封君与封臣</a:t>
            </a:r>
            <a:endParaRPr lang="zh-CN" altLang="en-US" sz="3200" b="1">
              <a:solidFill>
                <a:srgbClr val="C0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745" y="74930"/>
            <a:ext cx="8760460" cy="66351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50250" y="808990"/>
            <a:ext cx="3398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①给予土地者为</a:t>
            </a:r>
            <a:r>
              <a:rPr lang="zh-CN" altLang="en-US" sz="24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 panose="02010600040101010101" charset="-122"/>
              </a:rPr>
              <a:t>封君</a:t>
            </a:r>
            <a:endParaRPr lang="zh-CN" altLang="en-US" sz="2400" b="1">
              <a:solidFill>
                <a:schemeClr val="accent4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接受土地者为</a:t>
            </a:r>
            <a:r>
              <a:rPr lang="zh-CN" altLang="en-US" sz="24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 panose="02010600040101010101" charset="-122"/>
              </a:rPr>
              <a:t>封臣</a:t>
            </a:r>
            <a:endParaRPr lang="zh-CN" altLang="en-US" sz="2400" b="1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华文中宋" panose="02010600040101010101" charset="-122"/>
            </a:endParaRPr>
          </a:p>
        </p:txBody>
      </p:sp>
      <p:pic>
        <p:nvPicPr>
          <p:cNvPr id="6" name="图片 5" descr="椭圆形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1355" y="-288290"/>
            <a:ext cx="1071880" cy="1957070"/>
          </a:xfrm>
          <a:prstGeom prst="round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6255" y="459740"/>
            <a:ext cx="1679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D5C0C"/>
                </a:solidFill>
              </a:rPr>
              <a:t>读图解惑</a:t>
            </a:r>
            <a:endParaRPr lang="zh-CN" altLang="en-US" sz="2400" b="1">
              <a:solidFill>
                <a:srgbClr val="FD5C0C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0250" y="1741805"/>
            <a:ext cx="37172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② </a:t>
            </a:r>
            <a:r>
              <a:rPr lang="zh-CN" altLang="en-US" sz="2400" b="1">
                <a:solidFill>
                  <a:srgbClr val="7030A0"/>
                </a:solidFill>
                <a:latin typeface="+mj-ea"/>
                <a:ea typeface="+mj-ea"/>
              </a:rPr>
              <a:t>封建</a:t>
            </a:r>
            <a:r>
              <a:rPr lang="zh-CN" altLang="en-US" sz="2400" b="1">
                <a:solidFill>
                  <a:srgbClr val="7030A0"/>
                </a:solidFill>
                <a:latin typeface="+mj-ea"/>
                <a:ea typeface="+mj-ea"/>
              </a:rPr>
              <a:t>等级关系。</a:t>
            </a:r>
            <a:endParaRPr lang="zh-CN" altLang="en-US" sz="2400" b="1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zh-CN" altLang="en-US" sz="2400" b="1" dirty="0" smtClean="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封君</a:t>
            </a:r>
            <a:r>
              <a:rPr lang="zh-CN" altLang="en-US" sz="2400" b="1" dirty="0" smtClean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不能任意侵害封臣安全，有义务保护和</a:t>
            </a: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维持封臣生存；而封臣</a:t>
            </a:r>
            <a:r>
              <a:rPr lang="zh-CN" altLang="en-US" sz="2400" b="1" dirty="0" smtClean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要</a:t>
            </a:r>
            <a:r>
              <a:rPr lang="zh-CN" altLang="en-US" sz="2400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忠诚</a:t>
            </a:r>
            <a:r>
              <a:rPr lang="zh-CN" altLang="en-US" sz="2400" b="1" dirty="0" smtClean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，无偿地</a:t>
            </a:r>
            <a:r>
              <a:rPr lang="zh-CN" altLang="en-US" sz="2400" b="1" dirty="0" smtClean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服兵役</a:t>
            </a:r>
            <a:r>
              <a:rPr lang="zh-CN" altLang="en-US" sz="2400" b="1" dirty="0" smtClean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、提供金钱等。</a:t>
            </a: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（</a:t>
            </a:r>
            <a:r>
              <a:rPr lang="zh-CN" altLang="en-US" sz="2400" b="1">
                <a:solidFill>
                  <a:schemeClr val="accent2"/>
                </a:solidFill>
                <a:latin typeface="华文中宋" panose="02010600040101010101" charset="-122"/>
                <a:ea typeface="华文中宋" panose="02010600040101010101" charset="-122"/>
              </a:rPr>
              <a:t>自备军役装备</a:t>
            </a: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）</a:t>
            </a:r>
            <a:endParaRPr lang="zh-CN" altLang="en-US" sz="24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75015" y="4134485"/>
            <a:ext cx="3667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③核心：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土地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和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+mn-ea"/>
              </a:rPr>
              <a:t>兵役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；</a:t>
            </a:r>
            <a:endParaRPr lang="zh-CN" altLang="en-US" sz="2400" b="1">
              <a:solidFill>
                <a:schemeClr val="accent4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           </a:t>
            </a:r>
            <a:r>
              <a:rPr lang="zh-CN" altLang="en-US" sz="2400" b="1">
                <a:solidFill>
                  <a:srgbClr val="FD5C0C"/>
                </a:solidFill>
                <a:latin typeface="+mj-ea"/>
                <a:ea typeface="+mj-ea"/>
              </a:rPr>
              <a:t>层层分封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。</a:t>
            </a:r>
            <a:endParaRPr lang="zh-CN" altLang="en-US" sz="2400" b="1">
              <a:solidFill>
                <a:schemeClr val="accent4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3" name="图片 12" descr="上底纹"/>
          <p:cNvPicPr>
            <a:picLocks noChangeAspect="1"/>
          </p:cNvPicPr>
          <p:nvPr/>
        </p:nvPicPr>
        <p:blipFill>
          <a:blip r:embed="rId3"/>
          <a:srcRect b="40843"/>
          <a:stretch>
            <a:fillRect/>
          </a:stretch>
        </p:blipFill>
        <p:spPr>
          <a:xfrm>
            <a:off x="8350250" y="1667510"/>
            <a:ext cx="3413125" cy="80010"/>
          </a:xfrm>
          <a:prstGeom prst="rect">
            <a:avLst/>
          </a:prstGeom>
        </p:spPr>
      </p:pic>
      <p:pic>
        <p:nvPicPr>
          <p:cNvPr id="14" name="图片 13" descr="上底纹"/>
          <p:cNvPicPr>
            <a:picLocks noChangeAspect="1"/>
          </p:cNvPicPr>
          <p:nvPr/>
        </p:nvPicPr>
        <p:blipFill>
          <a:blip r:embed="rId3"/>
          <a:srcRect b="40843"/>
          <a:stretch>
            <a:fillRect/>
          </a:stretch>
        </p:blipFill>
        <p:spPr>
          <a:xfrm>
            <a:off x="8253095" y="4048760"/>
            <a:ext cx="3661410" cy="85725"/>
          </a:xfrm>
          <a:prstGeom prst="rect">
            <a:avLst/>
          </a:prstGeom>
        </p:spPr>
      </p:pic>
      <p:pic>
        <p:nvPicPr>
          <p:cNvPr id="15" name="图片 14" descr="上底纹"/>
          <p:cNvPicPr>
            <a:picLocks noChangeAspect="1"/>
          </p:cNvPicPr>
          <p:nvPr/>
        </p:nvPicPr>
        <p:blipFill>
          <a:blip r:embed="rId3"/>
          <a:srcRect b="40843"/>
          <a:stretch>
            <a:fillRect/>
          </a:stretch>
        </p:blipFill>
        <p:spPr>
          <a:xfrm rot="16200000">
            <a:off x="7054215" y="2828925"/>
            <a:ext cx="2456180" cy="762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644775" y="74930"/>
            <a:ext cx="6008370" cy="5835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</a:rPr>
              <a:t> </a:t>
            </a:r>
            <a:r>
              <a:rPr lang="zh-CN" altLang="en-US" sz="3200" b="1">
                <a:solidFill>
                  <a:schemeClr val="bg1"/>
                </a:solidFill>
              </a:rPr>
              <a:t>我的附庸的附庸不是我的附庸！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pic>
        <p:nvPicPr>
          <p:cNvPr id="21" name="图片 20" descr="人头上问号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360000">
            <a:off x="9450070" y="4864100"/>
            <a:ext cx="1791970" cy="175704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98450" y="1755775"/>
            <a:ext cx="613410" cy="2223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eaVert" wrap="square" rtlCol="0">
            <a:spAutoFit/>
          </a:bodyPr>
          <a:p>
            <a:r>
              <a:rPr lang="en-US" altLang="zh-CN" sz="2800" b="1">
                <a:latin typeface="华文新魏" panose="02010800040101010101" charset="-122"/>
                <a:ea typeface="华文新魏" panose="02010800040101010101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采邑制改革</a:t>
            </a:r>
            <a:endParaRPr lang="zh-CN" altLang="en-US" sz="2800" b="1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7044055" y="2895600"/>
            <a:ext cx="778510" cy="0"/>
          </a:xfrm>
          <a:prstGeom prst="line">
            <a:avLst/>
          </a:prstGeom>
          <a:ln w="1143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上箭头 24"/>
          <p:cNvSpPr/>
          <p:nvPr/>
        </p:nvSpPr>
        <p:spPr>
          <a:xfrm>
            <a:off x="6983730" y="920115"/>
            <a:ext cx="249555" cy="1915795"/>
          </a:xfrm>
          <a:prstGeom prst="up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126605" y="728345"/>
            <a:ext cx="613410" cy="2644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 b="1" spc="-100">
                <a:solidFill>
                  <a:srgbClr val="3E54E1"/>
                </a:solidFill>
                <a:uFillTx/>
                <a:latin typeface="隶书" panose="02010509060101010101" charset="-122"/>
                <a:ea typeface="隶书" panose="02010509060101010101" charset="-122"/>
              </a:rPr>
              <a:t>直接隶属关系</a:t>
            </a:r>
            <a:endParaRPr lang="zh-CN" altLang="en-US" sz="2800" b="1" spc="-100">
              <a:solidFill>
                <a:srgbClr val="3E54E1"/>
              </a:solidFill>
              <a:uFillTx/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20" grpId="0" bldLvl="0" animBg="1"/>
      <p:bldP spid="25" grpId="0" bldLvl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灯笼纹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020" y="3501390"/>
            <a:ext cx="4261485" cy="178435"/>
          </a:xfrm>
          <a:prstGeom prst="rect">
            <a:avLst/>
          </a:prstGeom>
        </p:spPr>
      </p:pic>
      <p:pic>
        <p:nvPicPr>
          <p:cNvPr id="6" name="图片 5" descr="灯笼纹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0675" y="3498850"/>
            <a:ext cx="4648200" cy="180975"/>
          </a:xfrm>
          <a:prstGeom prst="rect">
            <a:avLst/>
          </a:prstGeom>
        </p:spPr>
      </p:pic>
      <p:pic>
        <p:nvPicPr>
          <p:cNvPr id="8" name="图片 7" descr="灯笼纹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8875" y="3498850"/>
            <a:ext cx="3448685" cy="18034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64465" y="531495"/>
            <a:ext cx="6424930" cy="988060"/>
          </a:xfrm>
          <a:prstGeom prst="rect">
            <a:avLst/>
          </a:prstGeom>
        </p:spPr>
        <p:txBody>
          <a:bodyPr wrap="square">
            <a:spAutoFit/>
          </a:bodyPr>
          <a:p>
            <a:pPr fontAlgn="auto"/>
            <a:r>
              <a:rPr lang="zh-CN" altLang="en-US" sz="3430" dirty="0" smtClean="0">
                <a:latin typeface="华文新魏" panose="02010800040101010101" charset="-122"/>
                <a:ea typeface="华文新魏" panose="02010800040101010101" charset="-122"/>
              </a:rPr>
              <a:t>      </a:t>
            </a:r>
            <a:r>
              <a:rPr lang="zh-CN" altLang="en-US" sz="2400" b="1" spc="-100" dirty="0" smtClean="0">
                <a:latin typeface="华文中宋" panose="02010600040101010101" charset="-122"/>
                <a:ea typeface="华文中宋" panose="02010600040101010101" charset="-122"/>
              </a:rPr>
              <a:t>封君与封臣的关系有着严格的</a:t>
            </a:r>
            <a:r>
              <a:rPr lang="zh-CN" altLang="en-US" sz="2400" b="1" spc="-100" dirty="0" smtClean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等级性</a:t>
            </a:r>
            <a:r>
              <a:rPr lang="zh-CN" altLang="en-US" sz="2400" b="1" spc="-100" dirty="0" smtClean="0">
                <a:latin typeface="华文中宋" panose="02010600040101010101" charset="-122"/>
                <a:ea typeface="华文中宋" panose="02010600040101010101" charset="-122"/>
              </a:rPr>
              <a:t>，</a:t>
            </a:r>
            <a:endParaRPr lang="zh-CN" altLang="en-US" sz="2400" b="1" spc="-100" dirty="0" smtClean="0">
              <a:latin typeface="华文中宋" panose="02010600040101010101" charset="-122"/>
              <a:ea typeface="华文中宋" panose="02010600040101010101" charset="-122"/>
            </a:endParaRPr>
          </a:p>
          <a:p>
            <a:pPr fontAlgn="auto"/>
            <a:r>
              <a:rPr lang="zh-CN" altLang="en-US" sz="2400" b="1" spc="-100" dirty="0" smtClean="0">
                <a:latin typeface="华文中宋" panose="02010600040101010101" charset="-122"/>
                <a:ea typeface="华文中宋" panose="02010600040101010101" charset="-122"/>
              </a:rPr>
              <a:t>而且</a:t>
            </a:r>
            <a:r>
              <a:rPr lang="zh-CN" altLang="en-US" sz="2400" b="1" spc="-100" dirty="0" smtClean="0">
                <a:solidFill>
                  <a:srgbClr val="760000"/>
                </a:solidFill>
                <a:latin typeface="华文中宋" panose="02010600040101010101" charset="-122"/>
                <a:ea typeface="华文中宋" panose="02010600040101010101" charset="-122"/>
              </a:rPr>
              <a:t>权利、义务交织</a:t>
            </a:r>
            <a:r>
              <a:rPr lang="zh-CN" altLang="en-US" sz="2400" b="1" spc="-100" dirty="0" smtClean="0">
                <a:latin typeface="华文中宋" panose="02010600040101010101" charset="-122"/>
                <a:ea typeface="华文中宋" panose="02010600040101010101" charset="-122"/>
              </a:rPr>
              <a:t>在一起，有一定</a:t>
            </a:r>
            <a:r>
              <a:rPr lang="zh-CN" altLang="en-US" sz="2400" b="1" spc="-100" dirty="0" smtClean="0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契约性</a:t>
            </a:r>
            <a:r>
              <a:rPr lang="zh-CN" altLang="en-US" sz="2400" b="1" spc="-100" dirty="0" smtClean="0">
                <a:latin typeface="华文中宋" panose="02010600040101010101" charset="-122"/>
                <a:ea typeface="华文中宋" panose="02010600040101010101" charset="-122"/>
              </a:rPr>
              <a:t>。</a:t>
            </a:r>
            <a:endParaRPr lang="zh-CN" altLang="en-US" sz="2400" b="1" spc="-1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1" name="图片 10" descr="问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4079875" y="40005"/>
            <a:ext cx="419735" cy="629285"/>
          </a:xfrm>
          <a:prstGeom prst="rect">
            <a:avLst/>
          </a:prstGeom>
        </p:spPr>
      </p:pic>
      <p:pic>
        <p:nvPicPr>
          <p:cNvPr id="27" name="图片 26" descr="标题框红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10" y="154940"/>
            <a:ext cx="1376680" cy="4610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37460" y="93345"/>
            <a:ext cx="1593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B050"/>
                </a:solidFill>
                <a:latin typeface="+mj-ea"/>
                <a:ea typeface="+mj-ea"/>
                <a:cs typeface="+mj-ea"/>
              </a:rPr>
              <a:t>特 点</a:t>
            </a:r>
            <a:endParaRPr lang="zh-CN" altLang="en-US" sz="2800" b="1">
              <a:solidFill>
                <a:srgbClr val="00B050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28" name="图片 27" descr="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65" y="3797935"/>
            <a:ext cx="2265680" cy="2697480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图片 37" descr="1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040000">
                  <a:alpha val="100000"/>
                </a:srgbClr>
              </a:clrFrom>
              <a:clrTo>
                <a:srgbClr val="040000">
                  <a:alpha val="100000"/>
                  <a:alpha val="0"/>
                </a:srgbClr>
              </a:clrTo>
            </a:clrChange>
          </a:blip>
          <a:srcRect l="1465" t="2967" r="3733" b="1788"/>
          <a:stretch>
            <a:fillRect/>
          </a:stretch>
        </p:blipFill>
        <p:spPr>
          <a:xfrm>
            <a:off x="10384155" y="3797935"/>
            <a:ext cx="1677035" cy="2116455"/>
          </a:xfrm>
          <a:prstGeom prst="rect">
            <a:avLst/>
          </a:prstGeom>
          <a:ln w="88900" cap="sq" cmpd="thickThin">
            <a:noFill/>
            <a:prstDash val="solid"/>
            <a:miter lim="800000"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3" name="文本框 12"/>
          <p:cNvSpPr txBox="1"/>
          <p:nvPr/>
        </p:nvSpPr>
        <p:spPr>
          <a:xfrm>
            <a:off x="5913755" y="3679825"/>
            <a:ext cx="675005" cy="30702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B050"/>
            </a:solidFill>
          </a:ln>
        </p:spPr>
        <p:txBody>
          <a:bodyPr vert="eaVert" wrap="square" rtlCol="0">
            <a:spAutoFit/>
          </a:bodyPr>
          <a:p>
            <a:r>
              <a:rPr lang="en-US" altLang="zh-CN" sz="3200" b="1">
                <a:solidFill>
                  <a:srgbClr val="FD5C0C"/>
                </a:solidFill>
                <a:latin typeface="幼圆" panose="02010509060101010101" charset="-122"/>
                <a:ea typeface="幼圆" panose="02010509060101010101" charset="-122"/>
              </a:rPr>
              <a:t> </a:t>
            </a:r>
            <a:r>
              <a:rPr lang="zh-CN" altLang="en-US" sz="3200" b="1">
                <a:solidFill>
                  <a:srgbClr val="FD5C0C"/>
                </a:solidFill>
                <a:latin typeface="幼圆" panose="02010509060101010101" charset="-122"/>
                <a:ea typeface="幼圆" panose="02010509060101010101" charset="-122"/>
              </a:rPr>
              <a:t>受 封 礼 仪</a:t>
            </a:r>
            <a:endParaRPr lang="zh-CN" altLang="en-US" sz="3200" b="1">
              <a:solidFill>
                <a:srgbClr val="FD5C0C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58610" y="3797935"/>
            <a:ext cx="36550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/>
            <a:r>
              <a:rPr lang="zh-CN" altLang="en-US" sz="24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骑士精神：</a:t>
            </a:r>
            <a:r>
              <a:rPr lang="zh-CN" altLang="en-US" sz="2400" b="1" dirty="0" smtClean="0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中世纪时骑士在领主军队中服役并获得封地。骑士是勇敢、忠诚的象征，每一位骑士都以骑士精神作为守则，是英雄的化身。</a:t>
            </a:r>
            <a:endParaRPr lang="zh-CN" altLang="en-US" sz="2400" b="1" dirty="0" smtClean="0">
              <a:solidFill>
                <a:srgbClr val="1D41D5"/>
              </a:solidFill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95880" y="3797935"/>
            <a:ext cx="3387725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000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</a:t>
            </a:r>
            <a:r>
              <a:rPr lang="zh-CN" altLang="en-US" sz="2000" b="1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封臣将双手放在封君的手掌中，说：</a:t>
            </a:r>
            <a:r>
              <a:rPr lang="en-US" sz="2000" b="1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000" b="1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阁下，我是您的人了。</a:t>
            </a:r>
            <a:r>
              <a:rPr lang="en-US" sz="2000" b="1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000" b="1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宣誓效忠</a:t>
            </a:r>
            <a:r>
              <a:rPr lang="en-US" sz="2000" b="1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000" b="1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从现在起，我将像一个封臣对封君那样真诚无欺地效忠于您</a:t>
            </a:r>
            <a:r>
              <a:rPr lang="en-US" sz="2000" b="1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000" b="1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。封君将其拉起，亲吻他的脸颊，宣誓保护封臣，并将信物交给封臣。</a:t>
            </a:r>
            <a:endParaRPr lang="zh-CN" altLang="en-US" sz="2000"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1635" y="2080895"/>
            <a:ext cx="5990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/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采邑制以</a:t>
            </a:r>
            <a:r>
              <a:rPr lang="zh-CN" altLang="en-US" sz="24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</a:rPr>
              <a:t>土地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为纽带，形成</a:t>
            </a:r>
            <a:r>
              <a:rPr lang="zh-CN" altLang="en-US" sz="2400" b="1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</a:rPr>
              <a:t>封建等级制度</a:t>
            </a:r>
            <a:r>
              <a:rPr lang="zh-CN" altLang="en-US" sz="24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，推动西欧封建制进一步发展。</a:t>
            </a:r>
            <a:endParaRPr lang="zh-CN" altLang="en-US" sz="2400" b="1">
              <a:solidFill>
                <a:schemeClr val="accent4">
                  <a:lumMod val="50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27325" y="1589405"/>
            <a:ext cx="1593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B050"/>
                </a:solidFill>
                <a:latin typeface="+mj-ea"/>
                <a:ea typeface="+mj-ea"/>
                <a:cs typeface="+mj-ea"/>
              </a:rPr>
              <a:t>影 响</a:t>
            </a:r>
            <a:endParaRPr lang="zh-CN" altLang="en-US" sz="2800" b="1">
              <a:solidFill>
                <a:srgbClr val="00B050"/>
              </a:solidFill>
              <a:latin typeface="+mj-ea"/>
              <a:ea typeface="+mj-ea"/>
              <a:cs typeface="+mj-ea"/>
            </a:endParaRPr>
          </a:p>
        </p:txBody>
      </p:sp>
      <p:pic>
        <p:nvPicPr>
          <p:cNvPr id="21" name="图片 20" descr="标题框红色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460" y="1619885"/>
            <a:ext cx="1327150" cy="46101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64465" y="2955925"/>
            <a:ext cx="6208395" cy="3987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分封制在</a:t>
            </a:r>
            <a:r>
              <a:rPr lang="en-US" altLang="zh-CN" sz="20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11</a:t>
            </a:r>
            <a:r>
              <a:rPr lang="zh-CN" altLang="en-US" sz="20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世纪的西欧相当流行，并形成规范的仪式</a:t>
            </a:r>
            <a:endParaRPr lang="zh-CN" altLang="en-US" sz="2000" b="1">
              <a:solidFill>
                <a:srgbClr val="1D41D5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337290" y="351790"/>
            <a:ext cx="551815" cy="29972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eaVert" wrap="square" rtlCol="0">
            <a:spAutoFit/>
          </a:bodyPr>
          <a:p>
            <a:r>
              <a:rPr lang="zh-CN" altLang="en-US" sz="2400" b="1">
                <a:solidFill>
                  <a:srgbClr val="3E54E1"/>
                </a:solidFill>
                <a:latin typeface="华文新魏" panose="02010800040101010101" charset="-122"/>
                <a:ea typeface="华文新魏" panose="02010800040101010101" charset="-122"/>
              </a:rPr>
              <a:t>依附于封建主的农民</a:t>
            </a:r>
            <a:endParaRPr lang="zh-CN" altLang="en-US" sz="2400" b="1">
              <a:solidFill>
                <a:srgbClr val="3E54E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3" name="图片 2" descr="等级制"/>
          <p:cNvPicPr>
            <a:picLocks noChangeAspect="1"/>
          </p:cNvPicPr>
          <p:nvPr/>
        </p:nvPicPr>
        <p:blipFill>
          <a:blip r:embed="rId6"/>
          <a:srcRect t="19200" r="7632"/>
          <a:stretch>
            <a:fillRect/>
          </a:stretch>
        </p:blipFill>
        <p:spPr>
          <a:xfrm>
            <a:off x="6300470" y="187960"/>
            <a:ext cx="4977130" cy="3213735"/>
          </a:xfrm>
          <a:prstGeom prst="round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</p:pic>
      <p:sp>
        <p:nvSpPr>
          <p:cNvPr id="29" name="椭圆 28"/>
          <p:cNvSpPr/>
          <p:nvPr/>
        </p:nvSpPr>
        <p:spPr>
          <a:xfrm>
            <a:off x="9457055" y="977265"/>
            <a:ext cx="1056005" cy="780415"/>
          </a:xfrm>
          <a:prstGeom prst="ellipse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9867265" y="2111375"/>
            <a:ext cx="725170" cy="46101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000240" y="2955925"/>
            <a:ext cx="897255" cy="445770"/>
          </a:xfrm>
          <a:prstGeom prst="ellipse">
            <a:avLst/>
          </a:prstGeom>
          <a:noFill/>
          <a:ln w="50800">
            <a:solidFill>
              <a:srgbClr val="1D41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" grpId="0"/>
      <p:bldP spid="13" grpId="0" bldLvl="0" animBg="1"/>
      <p:bldP spid="25" grpId="0"/>
      <p:bldP spid="14" grpId="0"/>
      <p:bldP spid="20" grpId="0"/>
      <p:bldP spid="15" grpId="0"/>
      <p:bldP spid="23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82245"/>
            <a:ext cx="11816080" cy="6494145"/>
          </a:xfrm>
          <a:prstGeom prst="rect">
            <a:avLst/>
          </a:prstGeom>
        </p:spPr>
      </p:pic>
      <p:pic>
        <p:nvPicPr>
          <p:cNvPr id="3" name="图片 2" descr="t016b78f571ea454c54.web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480"/>
            <a:ext cx="2494915" cy="280606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68935" y="3090545"/>
            <a:ext cx="237363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丕平三世</a:t>
            </a:r>
            <a:endParaRPr lang="zh-CN" altLang="en-US" sz="2800" b="1">
              <a:solidFill>
                <a:schemeClr val="accent5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2400"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（714年-768）</a:t>
            </a:r>
            <a:endParaRPr lang="zh-CN" altLang="en-US" sz="2400" b="1">
              <a:solidFill>
                <a:schemeClr val="accent5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97835" y="356235"/>
            <a:ext cx="91941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公元751年，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罗马主教为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查理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·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马特之子</a:t>
            </a:r>
            <a:r>
              <a:rPr lang="zh-CN" altLang="en-US" sz="2400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 panose="02010600040101010101" charset="-122"/>
              </a:rPr>
              <a:t>丕平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加冕，使其成为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法兰克国王。由此开创了</a:t>
            </a:r>
            <a:r>
              <a:rPr lang="zh-CN" altLang="en-US" sz="24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 panose="02010600040101010101" charset="-122"/>
              </a:rPr>
              <a:t>加洛林王朝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。因其身材矮小被称为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矮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子丕平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97835" y="1590040"/>
            <a:ext cx="91230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为了回报教皇的支持，向教皇进献了意大利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中部的大片土地，史称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</a:t>
            </a:r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丕平献土</a:t>
            </a:r>
            <a:r>
              <a:rPr lang="en-US" altLang="zh-CN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。教皇终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于有了属于自己的直属领地，这也成为中世纪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教皇国</a:t>
            </a:r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的开端。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02635" y="3198495"/>
            <a:ext cx="72078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rgbClr val="523D00"/>
                </a:solidFill>
                <a:latin typeface="华文中宋" panose="02010600040101010101" charset="-122"/>
                <a:ea typeface="华文中宋" panose="02010600040101010101" charset="-122"/>
              </a:rPr>
              <a:t>从此，世俗的王权与基督教权两股势力进一步结合。</a:t>
            </a:r>
            <a:endParaRPr lang="zh-CN" altLang="en-US" sz="2400" b="1">
              <a:solidFill>
                <a:srgbClr val="523D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9" name="图片 8" descr="472309f79052982211ea4319d27ffccd0846d44e"/>
          <p:cNvPicPr>
            <a:picLocks noChangeAspect="1"/>
          </p:cNvPicPr>
          <p:nvPr/>
        </p:nvPicPr>
        <p:blipFill>
          <a:blip r:embed="rId3"/>
          <a:srcRect b="4783"/>
          <a:stretch>
            <a:fillRect/>
          </a:stretch>
        </p:blipFill>
        <p:spPr>
          <a:xfrm>
            <a:off x="307975" y="4101465"/>
            <a:ext cx="3166745" cy="25088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7975" y="6211570"/>
            <a:ext cx="19030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丕平献土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 descr="t01fce366416f34320c"/>
          <p:cNvPicPr>
            <a:picLocks noChangeAspect="1"/>
          </p:cNvPicPr>
          <p:nvPr/>
        </p:nvPicPr>
        <p:blipFill>
          <a:blip r:embed="rId4"/>
          <a:srcRect t="10078" b="12938"/>
          <a:stretch>
            <a:fillRect/>
          </a:stretch>
        </p:blipFill>
        <p:spPr>
          <a:xfrm>
            <a:off x="3563620" y="4101465"/>
            <a:ext cx="1993900" cy="25317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5210" y="6211570"/>
            <a:ext cx="2557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教皇国的疆域</a:t>
            </a:r>
            <a:endParaRPr lang="zh-CN" altLang="en-US" sz="2000" b="1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 descr="00e93901213fb80ec40466d7f51ae529b8389428"/>
          <p:cNvPicPr>
            <a:picLocks noChangeAspect="1"/>
          </p:cNvPicPr>
          <p:nvPr/>
        </p:nvPicPr>
        <p:blipFill>
          <a:blip r:embed="rId5"/>
          <a:srcRect l="4278" b="5935"/>
          <a:stretch>
            <a:fillRect/>
          </a:stretch>
        </p:blipFill>
        <p:spPr>
          <a:xfrm>
            <a:off x="5646420" y="4081780"/>
            <a:ext cx="4106545" cy="2528570"/>
          </a:xfrm>
          <a:prstGeom prst="rect">
            <a:avLst/>
          </a:prstGeom>
        </p:spPr>
      </p:pic>
      <p:pic>
        <p:nvPicPr>
          <p:cNvPr id="15" name="图片 14" descr="4e38f424645bab6d1990afc7f0a48f6cde904e0d.jpg@1320w_1076h.webp"/>
          <p:cNvPicPr>
            <a:picLocks noChangeAspect="1"/>
          </p:cNvPicPr>
          <p:nvPr/>
        </p:nvPicPr>
        <p:blipFill>
          <a:blip r:embed="rId6"/>
          <a:srcRect l="55661" t="19425"/>
          <a:stretch>
            <a:fillRect/>
          </a:stretch>
        </p:blipFill>
        <p:spPr>
          <a:xfrm>
            <a:off x="9841865" y="4083050"/>
            <a:ext cx="2002155" cy="252730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9841865" y="6211570"/>
            <a:ext cx="3630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丕平三世加冕图</a:t>
            </a:r>
            <a:endParaRPr lang="zh-CN" altLang="en-US" sz="20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46420" y="6211570"/>
            <a:ext cx="3630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今天的梵蒂冈广场</a:t>
            </a:r>
            <a:endParaRPr lang="zh-CN" altLang="en-US" sz="20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7" name="图片 6" descr="漫画1"/>
          <p:cNvPicPr>
            <a:picLocks noChangeAspect="1"/>
          </p:cNvPicPr>
          <p:nvPr/>
        </p:nvPicPr>
        <p:blipFill>
          <a:blip r:embed="rId7"/>
          <a:srcRect t="4662" r="2871"/>
          <a:stretch>
            <a:fillRect/>
          </a:stretch>
        </p:blipFill>
        <p:spPr>
          <a:xfrm>
            <a:off x="9398635" y="1324610"/>
            <a:ext cx="2534920" cy="1765935"/>
          </a:xfrm>
          <a:prstGeom prst="rect">
            <a:avLst/>
          </a:prstGeom>
        </p:spPr>
      </p:pic>
      <p:pic>
        <p:nvPicPr>
          <p:cNvPr id="5" name="图片 4" descr="EB0610A4F6A8DF9CD51B0691C315F5B0A87D9808_size118_w383_h340"/>
          <p:cNvPicPr>
            <a:picLocks noChangeAspect="1"/>
          </p:cNvPicPr>
          <p:nvPr/>
        </p:nvPicPr>
        <p:blipFill>
          <a:blip r:embed="rId8"/>
          <a:srcRect l="6502" t="22663" r="2723"/>
          <a:stretch>
            <a:fillRect/>
          </a:stretch>
        </p:blipFill>
        <p:spPr>
          <a:xfrm>
            <a:off x="3563620" y="4101465"/>
            <a:ext cx="1997075" cy="1510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/>
      <p:bldP spid="6" grpId="0"/>
      <p:bldP spid="8" grpId="0"/>
      <p:bldP spid="10" grpId="0"/>
      <p:bldP spid="13" grpId="0"/>
      <p:bldP spid="30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7" name="椭圆 2056"/>
          <p:cNvSpPr/>
          <p:nvPr/>
        </p:nvSpPr>
        <p:spPr>
          <a:xfrm>
            <a:off x="4358005" y="1344930"/>
            <a:ext cx="4253230" cy="3430905"/>
          </a:xfrm>
          <a:prstGeom prst="ellipse">
            <a:avLst/>
          </a:prstGeom>
          <a:solidFill>
            <a:srgbClr val="0D66AE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701665" y="266065"/>
            <a:ext cx="1198245" cy="1085215"/>
            <a:chOff x="8168" y="4954"/>
            <a:chExt cx="1887" cy="1709"/>
          </a:xfrm>
        </p:grpSpPr>
        <p:grpSp>
          <p:nvGrpSpPr>
            <p:cNvPr id="3" name="组合 2"/>
            <p:cNvGrpSpPr/>
            <p:nvPr/>
          </p:nvGrpSpPr>
          <p:grpSpPr>
            <a:xfrm>
              <a:off x="8232" y="4954"/>
              <a:ext cx="1783" cy="1709"/>
              <a:chOff x="1420" y="2123"/>
              <a:chExt cx="2695" cy="5791"/>
            </a:xfrm>
          </p:grpSpPr>
          <p:sp>
            <p:nvSpPr>
              <p:cNvPr id="6" name="流程图: 过程 5"/>
              <p:cNvSpPr/>
              <p:nvPr/>
            </p:nvSpPr>
            <p:spPr>
              <a:xfrm>
                <a:off x="1420" y="2123"/>
                <a:ext cx="2695" cy="5791"/>
              </a:xfrm>
              <a:prstGeom prst="flowChartProcess">
                <a:avLst/>
              </a:prstGeom>
              <a:noFill/>
              <a:ln w="762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" name="流程图: 过程 3"/>
              <p:cNvSpPr/>
              <p:nvPr/>
            </p:nvSpPr>
            <p:spPr>
              <a:xfrm>
                <a:off x="1767" y="2933"/>
                <a:ext cx="1999" cy="4171"/>
              </a:xfrm>
              <a:prstGeom prst="flowChartProcess">
                <a:avLst/>
              </a:prstGeom>
              <a:noFill/>
              <a:ln w="381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8168" y="5014"/>
              <a:ext cx="1887" cy="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0" i="0" u="none" strike="noStrike" kern="1200" cap="none" spc="0" normalizeH="0" baseline="0" noProof="0">
                  <a:ln>
                    <a:noFill/>
                  </a:ln>
                  <a:solidFill>
                    <a:srgbClr val="080B42"/>
                  </a:solidFill>
                  <a:effectLst/>
                  <a:uLnTx/>
                  <a:uFillTx/>
                  <a:latin typeface="隶书" panose="02010509060101010101" charset="-122"/>
                  <a:ea typeface="隶书" panose="02010509060101010101" charset="-122"/>
                  <a:cs typeface="+mn-cs"/>
                </a:rPr>
                <a:t>肆</a:t>
              </a:r>
              <a:endParaRPr kumimoji="0" lang="zh-CN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080B42"/>
                </a:solidFill>
                <a:effectLst/>
                <a:uLnTx/>
                <a:uFillTx/>
                <a:latin typeface="隶书" panose="02010509060101010101" charset="-122"/>
                <a:ea typeface="隶书" panose="02010509060101010101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77410" y="2599055"/>
            <a:ext cx="4444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rgbClr val="FFFF00"/>
                </a:solidFill>
                <a:latin typeface="幼圆" panose="02010509060101010101" charset="-122"/>
                <a:ea typeface="幼圆" panose="02010509060101010101" charset="-122"/>
              </a:rPr>
              <a:t>查理曼帝国</a:t>
            </a:r>
            <a:endParaRPr lang="zh-CN" altLang="en-US" sz="5400" b="1">
              <a:solidFill>
                <a:srgbClr val="FFFF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3" name="图片 12" descr="4656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5701665" y="4775835"/>
            <a:ext cx="1756410" cy="1976120"/>
          </a:xfrm>
          <a:prstGeom prst="rect">
            <a:avLst/>
          </a:prstGeom>
        </p:spPr>
      </p:pic>
      <p:pic>
        <p:nvPicPr>
          <p:cNvPr id="15" name="图片 14" descr="4656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303530" y="-66040"/>
            <a:ext cx="2951480" cy="2124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4735195" y="191135"/>
            <a:ext cx="2721610" cy="4240530"/>
            <a:chOff x="10517" y="-980"/>
            <a:chExt cx="4286" cy="6678"/>
          </a:xfrm>
        </p:grpSpPr>
        <p:pic>
          <p:nvPicPr>
            <p:cNvPr id="11" name="图片 10" descr="5b80ff2685aed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0517" y="-980"/>
              <a:ext cx="4286" cy="6678"/>
            </a:xfrm>
            <a:prstGeom prst="rect">
              <a:avLst/>
            </a:prstGeom>
          </p:spPr>
        </p:pic>
        <p:pic>
          <p:nvPicPr>
            <p:cNvPr id="8" name="图片 7" descr="333"/>
            <p:cNvPicPr>
              <a:picLocks noChangeAspect="1"/>
            </p:cNvPicPr>
            <p:nvPr/>
          </p:nvPicPr>
          <p:blipFill>
            <a:blip r:embed="rId2" cstate="email"/>
            <a:srcRect/>
            <a:stretch>
              <a:fillRect/>
            </a:stretch>
          </p:blipFill>
          <p:spPr>
            <a:xfrm>
              <a:off x="12827" y="4640"/>
              <a:ext cx="1011" cy="813"/>
            </a:xfrm>
            <a:prstGeom prst="rect">
              <a:avLst/>
            </a:prstGeom>
          </p:spPr>
        </p:pic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3"/>
          <a:srcRect t="-315"/>
          <a:stretch>
            <a:fillRect/>
          </a:stretch>
        </p:blipFill>
        <p:spPr>
          <a:xfrm>
            <a:off x="153670" y="139065"/>
            <a:ext cx="11901170" cy="6579870"/>
          </a:xfrm>
          <a:prstGeom prst="rect">
            <a:avLst/>
          </a:prstGeom>
        </p:spPr>
      </p:pic>
      <p:pic>
        <p:nvPicPr>
          <p:cNvPr id="5" name="图片 4" descr="333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153670" y="3454400"/>
            <a:ext cx="2980055" cy="1734820"/>
          </a:xfrm>
          <a:prstGeom prst="rect">
            <a:avLst/>
          </a:prstGeom>
        </p:spPr>
      </p:pic>
      <p:pic>
        <p:nvPicPr>
          <p:cNvPr id="9" name="图片 8" descr="333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>
            <a:off x="10008870" y="5248910"/>
            <a:ext cx="2127250" cy="165735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 rot="5400000">
            <a:off x="4906645" y="-1403985"/>
            <a:ext cx="2627630" cy="8732520"/>
          </a:xfrm>
          <a:prstGeom prst="rect">
            <a:avLst/>
          </a:prstGeom>
          <a:solidFill>
            <a:srgbClr val="0D66AE">
              <a:alpha val="38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14035" y="1988820"/>
            <a:ext cx="1673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第</a:t>
            </a:r>
            <a:r>
              <a:rPr lang="en-US" altLang="zh-CN" sz="3600" b="1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7</a:t>
            </a:r>
            <a:r>
              <a:rPr lang="zh-CN" altLang="en-US" sz="3600" b="1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课</a:t>
            </a:r>
            <a:endParaRPr lang="zh-CN" altLang="en-US" sz="3600" b="1">
              <a:solidFill>
                <a:srgbClr val="C0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25090" y="3195320"/>
            <a:ext cx="7190740" cy="76835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FFFF00"/>
                </a:solidFill>
              </a:rPr>
              <a:t> </a:t>
            </a:r>
            <a:r>
              <a:rPr lang="zh-CN" altLang="en-US" sz="4400">
                <a:solidFill>
                  <a:srgbClr val="FFFF00"/>
                </a:solidFill>
              </a:rPr>
              <a:t>基督教的兴起和法兰克王国</a:t>
            </a:r>
            <a:endParaRPr lang="zh-CN" altLang="en-US" sz="4400">
              <a:solidFill>
                <a:srgbClr val="FFFF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33967" y="670691"/>
            <a:ext cx="7215238" cy="5835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lvl="0" algn="ctr"/>
            <a:r>
              <a:rPr lang="zh-CN" altLang="en-US" sz="32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华文新魏" panose="02010800040101010101" charset="-122"/>
                <a:ea typeface="华文新魏" panose="02010800040101010101" charset="-122"/>
              </a:rPr>
              <a:t>第三单元  封建时代的欧洲</a:t>
            </a:r>
            <a:endParaRPr lang="zh-CN" altLang="en-US" sz="3200" dirty="0" smtClean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333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43180" y="6132195"/>
            <a:ext cx="1202690" cy="7791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rot="0">
            <a:off x="5878830" y="-121285"/>
            <a:ext cx="736600" cy="623570"/>
            <a:chOff x="8113" y="4954"/>
            <a:chExt cx="2020" cy="1709"/>
          </a:xfrm>
        </p:grpSpPr>
        <p:grpSp>
          <p:nvGrpSpPr>
            <p:cNvPr id="16" name="组合 15"/>
            <p:cNvGrpSpPr/>
            <p:nvPr/>
          </p:nvGrpSpPr>
          <p:grpSpPr>
            <a:xfrm>
              <a:off x="8232" y="4954"/>
              <a:ext cx="1783" cy="1709"/>
              <a:chOff x="1420" y="2123"/>
              <a:chExt cx="2695" cy="5791"/>
            </a:xfrm>
          </p:grpSpPr>
          <p:sp>
            <p:nvSpPr>
              <p:cNvPr id="17" name="流程图: 过程 16"/>
              <p:cNvSpPr/>
              <p:nvPr/>
            </p:nvSpPr>
            <p:spPr>
              <a:xfrm>
                <a:off x="1420" y="2123"/>
                <a:ext cx="2695" cy="5791"/>
              </a:xfrm>
              <a:prstGeom prst="flowChartProcess">
                <a:avLst/>
              </a:prstGeom>
              <a:noFill/>
              <a:ln w="381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流程图: 过程 17"/>
              <p:cNvSpPr/>
              <p:nvPr/>
            </p:nvSpPr>
            <p:spPr>
              <a:xfrm>
                <a:off x="1767" y="2933"/>
                <a:ext cx="1999" cy="4171"/>
              </a:xfrm>
              <a:prstGeom prst="flowChartProcess">
                <a:avLst/>
              </a:prstGeom>
              <a:noFill/>
              <a:ln w="28575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113" y="5017"/>
              <a:ext cx="2020" cy="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80B42"/>
                  </a:solidFill>
                  <a:effectLst/>
                  <a:uLnTx/>
                  <a:uFillTx/>
                  <a:latin typeface="隶书" panose="02010509060101010101" charset="-122"/>
                  <a:ea typeface="隶书" panose="02010509060101010101" charset="-122"/>
                  <a:cs typeface="+mn-cs"/>
                </a:rPr>
                <a:t>肆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B42"/>
                </a:solidFill>
                <a:effectLst/>
                <a:uLnTx/>
                <a:uFillTx/>
                <a:latin typeface="隶书" panose="02010509060101010101" charset="-122"/>
                <a:ea typeface="隶书" panose="02010509060101010101" charset="-122"/>
                <a:cs typeface="+mn-cs"/>
              </a:endParaRPr>
            </a:p>
          </p:txBody>
        </p:sp>
      </p:grpSp>
      <p:pic>
        <p:nvPicPr>
          <p:cNvPr id="3" name="图片 3" descr="IMG_258"/>
          <p:cNvPicPr>
            <a:picLocks noChangeAspect="1"/>
          </p:cNvPicPr>
          <p:nvPr/>
        </p:nvPicPr>
        <p:blipFill>
          <a:blip r:embed="rId2"/>
          <a:srcRect l="4826" t="454" r="2608" b="8908"/>
          <a:stretch>
            <a:fillRect/>
          </a:stretch>
        </p:blipFill>
        <p:spPr>
          <a:xfrm>
            <a:off x="6668770" y="176530"/>
            <a:ext cx="5323205" cy="4356100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25" name="任意多边形 8"/>
          <p:cNvSpPr/>
          <p:nvPr/>
        </p:nvSpPr>
        <p:spPr>
          <a:xfrm>
            <a:off x="7792720" y="1053465"/>
            <a:ext cx="2765425" cy="2569210"/>
          </a:xfrm>
          <a:custGeom>
            <a:avLst/>
            <a:gdLst>
              <a:gd name="connsiteX0" fmla="*/ 3002280 w 4389120"/>
              <a:gd name="connsiteY0" fmla="*/ 0 h 4069080"/>
              <a:gd name="connsiteX1" fmla="*/ 3169920 w 4389120"/>
              <a:gd name="connsiteY1" fmla="*/ 365760 h 4069080"/>
              <a:gd name="connsiteX2" fmla="*/ 3459480 w 4389120"/>
              <a:gd name="connsiteY2" fmla="*/ 457200 h 4069080"/>
              <a:gd name="connsiteX3" fmla="*/ 3474720 w 4389120"/>
              <a:gd name="connsiteY3" fmla="*/ 822960 h 4069080"/>
              <a:gd name="connsiteX4" fmla="*/ 3276600 w 4389120"/>
              <a:gd name="connsiteY4" fmla="*/ 1188720 h 4069080"/>
              <a:gd name="connsiteX5" fmla="*/ 3276600 w 4389120"/>
              <a:gd name="connsiteY5" fmla="*/ 1417320 h 4069080"/>
              <a:gd name="connsiteX6" fmla="*/ 3489960 w 4389120"/>
              <a:gd name="connsiteY6" fmla="*/ 1371600 h 4069080"/>
              <a:gd name="connsiteX7" fmla="*/ 3947160 w 4389120"/>
              <a:gd name="connsiteY7" fmla="*/ 1783080 h 4069080"/>
              <a:gd name="connsiteX8" fmla="*/ 4145280 w 4389120"/>
              <a:gd name="connsiteY8" fmla="*/ 1767840 h 4069080"/>
              <a:gd name="connsiteX9" fmla="*/ 4282440 w 4389120"/>
              <a:gd name="connsiteY9" fmla="*/ 1813560 h 4069080"/>
              <a:gd name="connsiteX10" fmla="*/ 4297680 w 4389120"/>
              <a:gd name="connsiteY10" fmla="*/ 2179320 h 4069080"/>
              <a:gd name="connsiteX11" fmla="*/ 4389120 w 4389120"/>
              <a:gd name="connsiteY11" fmla="*/ 2438400 h 4069080"/>
              <a:gd name="connsiteX12" fmla="*/ 4282440 w 4389120"/>
              <a:gd name="connsiteY12" fmla="*/ 2788920 h 4069080"/>
              <a:gd name="connsiteX13" fmla="*/ 4084320 w 4389120"/>
              <a:gd name="connsiteY13" fmla="*/ 2697480 h 4069080"/>
              <a:gd name="connsiteX14" fmla="*/ 4038600 w 4389120"/>
              <a:gd name="connsiteY14" fmla="*/ 2880360 h 4069080"/>
              <a:gd name="connsiteX15" fmla="*/ 3870960 w 4389120"/>
              <a:gd name="connsiteY15" fmla="*/ 2788920 h 4069080"/>
              <a:gd name="connsiteX16" fmla="*/ 3657600 w 4389120"/>
              <a:gd name="connsiteY16" fmla="*/ 2621280 h 4069080"/>
              <a:gd name="connsiteX17" fmla="*/ 3535680 w 4389120"/>
              <a:gd name="connsiteY17" fmla="*/ 2819400 h 4069080"/>
              <a:gd name="connsiteX18" fmla="*/ 3657600 w 4389120"/>
              <a:gd name="connsiteY18" fmla="*/ 3093720 h 4069080"/>
              <a:gd name="connsiteX19" fmla="*/ 4069080 w 4389120"/>
              <a:gd name="connsiteY19" fmla="*/ 3627120 h 4069080"/>
              <a:gd name="connsiteX20" fmla="*/ 4008120 w 4389120"/>
              <a:gd name="connsiteY20" fmla="*/ 3855720 h 4069080"/>
              <a:gd name="connsiteX21" fmla="*/ 3825240 w 4389120"/>
              <a:gd name="connsiteY21" fmla="*/ 4069080 h 4069080"/>
              <a:gd name="connsiteX22" fmla="*/ 3550920 w 4389120"/>
              <a:gd name="connsiteY22" fmla="*/ 3992880 h 4069080"/>
              <a:gd name="connsiteX23" fmla="*/ 2758440 w 4389120"/>
              <a:gd name="connsiteY23" fmla="*/ 3124200 h 4069080"/>
              <a:gd name="connsiteX24" fmla="*/ 2057400 w 4389120"/>
              <a:gd name="connsiteY24" fmla="*/ 3505200 h 4069080"/>
              <a:gd name="connsiteX25" fmla="*/ 1554480 w 4389120"/>
              <a:gd name="connsiteY25" fmla="*/ 3307080 h 4069080"/>
              <a:gd name="connsiteX26" fmla="*/ 1325880 w 4389120"/>
              <a:gd name="connsiteY26" fmla="*/ 3444240 h 4069080"/>
              <a:gd name="connsiteX27" fmla="*/ 1371600 w 4389120"/>
              <a:gd name="connsiteY27" fmla="*/ 3672840 h 4069080"/>
              <a:gd name="connsiteX28" fmla="*/ 1005840 w 4389120"/>
              <a:gd name="connsiteY28" fmla="*/ 3931920 h 4069080"/>
              <a:gd name="connsiteX29" fmla="*/ 228600 w 4389120"/>
              <a:gd name="connsiteY29" fmla="*/ 3520440 h 4069080"/>
              <a:gd name="connsiteX30" fmla="*/ 0 w 4389120"/>
              <a:gd name="connsiteY30" fmla="*/ 3398520 h 4069080"/>
              <a:gd name="connsiteX31" fmla="*/ 213360 w 4389120"/>
              <a:gd name="connsiteY31" fmla="*/ 3200400 h 4069080"/>
              <a:gd name="connsiteX32" fmla="*/ 487680 w 4389120"/>
              <a:gd name="connsiteY32" fmla="*/ 2362200 h 4069080"/>
              <a:gd name="connsiteX33" fmla="*/ 259080 w 4389120"/>
              <a:gd name="connsiteY33" fmla="*/ 2026920 h 4069080"/>
              <a:gd name="connsiteX34" fmla="*/ 487680 w 4389120"/>
              <a:gd name="connsiteY34" fmla="*/ 1600200 h 4069080"/>
              <a:gd name="connsiteX35" fmla="*/ 457200 w 4389120"/>
              <a:gd name="connsiteY35" fmla="*/ 1264920 h 4069080"/>
              <a:gd name="connsiteX36" fmla="*/ 685800 w 4389120"/>
              <a:gd name="connsiteY36" fmla="*/ 1264920 h 4069080"/>
              <a:gd name="connsiteX37" fmla="*/ 838200 w 4389120"/>
              <a:gd name="connsiteY37" fmla="*/ 1447800 h 4069080"/>
              <a:gd name="connsiteX38" fmla="*/ 944880 w 4389120"/>
              <a:gd name="connsiteY38" fmla="*/ 1264920 h 4069080"/>
              <a:gd name="connsiteX39" fmla="*/ 1143000 w 4389120"/>
              <a:gd name="connsiteY39" fmla="*/ 1280160 h 4069080"/>
              <a:gd name="connsiteX40" fmla="*/ 1219200 w 4389120"/>
              <a:gd name="connsiteY40" fmla="*/ 990600 h 4069080"/>
              <a:gd name="connsiteX41" fmla="*/ 1630680 w 4389120"/>
              <a:gd name="connsiteY41" fmla="*/ 822960 h 4069080"/>
              <a:gd name="connsiteX42" fmla="*/ 1889760 w 4389120"/>
              <a:gd name="connsiteY42" fmla="*/ 487680 h 4069080"/>
              <a:gd name="connsiteX43" fmla="*/ 2042160 w 4389120"/>
              <a:gd name="connsiteY43" fmla="*/ 289560 h 4069080"/>
              <a:gd name="connsiteX44" fmla="*/ 2743200 w 4389120"/>
              <a:gd name="connsiteY44" fmla="*/ 60960 h 4069080"/>
              <a:gd name="connsiteX45" fmla="*/ 2941320 w 4389120"/>
              <a:gd name="connsiteY45" fmla="*/ 0 h 4069080"/>
              <a:gd name="connsiteX46" fmla="*/ 3002280 w 4389120"/>
              <a:gd name="connsiteY46" fmla="*/ 0 h 406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9120" h="4069080">
                <a:moveTo>
                  <a:pt x="3002280" y="0"/>
                </a:moveTo>
                <a:lnTo>
                  <a:pt x="3169920" y="365760"/>
                </a:lnTo>
                <a:lnTo>
                  <a:pt x="3459480" y="457200"/>
                </a:lnTo>
                <a:lnTo>
                  <a:pt x="3474720" y="822960"/>
                </a:lnTo>
                <a:lnTo>
                  <a:pt x="3276600" y="1188720"/>
                </a:lnTo>
                <a:lnTo>
                  <a:pt x="3276600" y="1417320"/>
                </a:lnTo>
                <a:lnTo>
                  <a:pt x="3489960" y="1371600"/>
                </a:lnTo>
                <a:lnTo>
                  <a:pt x="3947160" y="1783080"/>
                </a:lnTo>
                <a:lnTo>
                  <a:pt x="4145280" y="1767840"/>
                </a:lnTo>
                <a:lnTo>
                  <a:pt x="4282440" y="1813560"/>
                </a:lnTo>
                <a:lnTo>
                  <a:pt x="4297680" y="2179320"/>
                </a:lnTo>
                <a:lnTo>
                  <a:pt x="4389120" y="2438400"/>
                </a:lnTo>
                <a:lnTo>
                  <a:pt x="4282440" y="2788920"/>
                </a:lnTo>
                <a:lnTo>
                  <a:pt x="4084320" y="2697480"/>
                </a:lnTo>
                <a:lnTo>
                  <a:pt x="4038600" y="2880360"/>
                </a:lnTo>
                <a:lnTo>
                  <a:pt x="3870960" y="2788920"/>
                </a:lnTo>
                <a:lnTo>
                  <a:pt x="3657600" y="2621280"/>
                </a:lnTo>
                <a:lnTo>
                  <a:pt x="3535680" y="2819400"/>
                </a:lnTo>
                <a:lnTo>
                  <a:pt x="3657600" y="3093720"/>
                </a:lnTo>
                <a:lnTo>
                  <a:pt x="4069080" y="3627120"/>
                </a:lnTo>
                <a:lnTo>
                  <a:pt x="4008120" y="3855720"/>
                </a:lnTo>
                <a:lnTo>
                  <a:pt x="3825240" y="4069080"/>
                </a:lnTo>
                <a:lnTo>
                  <a:pt x="3550920" y="3992880"/>
                </a:lnTo>
                <a:lnTo>
                  <a:pt x="2758440" y="3124200"/>
                </a:lnTo>
                <a:lnTo>
                  <a:pt x="2057400" y="3505200"/>
                </a:lnTo>
                <a:lnTo>
                  <a:pt x="1554480" y="3307080"/>
                </a:lnTo>
                <a:lnTo>
                  <a:pt x="1325880" y="3444240"/>
                </a:lnTo>
                <a:lnTo>
                  <a:pt x="1371600" y="3672840"/>
                </a:lnTo>
                <a:lnTo>
                  <a:pt x="1005840" y="3931920"/>
                </a:lnTo>
                <a:lnTo>
                  <a:pt x="228600" y="3520440"/>
                </a:lnTo>
                <a:lnTo>
                  <a:pt x="0" y="3398520"/>
                </a:lnTo>
                <a:lnTo>
                  <a:pt x="213360" y="3200400"/>
                </a:lnTo>
                <a:lnTo>
                  <a:pt x="487680" y="2362200"/>
                </a:lnTo>
                <a:lnTo>
                  <a:pt x="259080" y="2026920"/>
                </a:lnTo>
                <a:lnTo>
                  <a:pt x="487680" y="1600200"/>
                </a:lnTo>
                <a:lnTo>
                  <a:pt x="457200" y="1264920"/>
                </a:lnTo>
                <a:lnTo>
                  <a:pt x="685800" y="1264920"/>
                </a:lnTo>
                <a:lnTo>
                  <a:pt x="838200" y="1447800"/>
                </a:lnTo>
                <a:lnTo>
                  <a:pt x="944880" y="1264920"/>
                </a:lnTo>
                <a:lnTo>
                  <a:pt x="1143000" y="1280160"/>
                </a:lnTo>
                <a:lnTo>
                  <a:pt x="1219200" y="990600"/>
                </a:lnTo>
                <a:lnTo>
                  <a:pt x="1630680" y="822960"/>
                </a:lnTo>
                <a:lnTo>
                  <a:pt x="1889760" y="487680"/>
                </a:lnTo>
                <a:lnTo>
                  <a:pt x="2042160" y="289560"/>
                </a:lnTo>
                <a:lnTo>
                  <a:pt x="2743200" y="60960"/>
                </a:lnTo>
                <a:lnTo>
                  <a:pt x="2941320" y="0"/>
                </a:lnTo>
                <a:lnTo>
                  <a:pt x="3002280" y="0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u=3320470992,2234957966&amp;fm=173&amp;app=49&amp;f=JPEG"/>
          <p:cNvPicPr>
            <a:picLocks noChangeAspect="1"/>
          </p:cNvPicPr>
          <p:nvPr/>
        </p:nvPicPr>
        <p:blipFill>
          <a:blip r:embed="rId3"/>
          <a:srcRect l="32164" r="6008" b="5635"/>
          <a:stretch>
            <a:fillRect/>
          </a:stretch>
        </p:blipFill>
        <p:spPr>
          <a:xfrm>
            <a:off x="126365" y="116840"/>
            <a:ext cx="2513330" cy="2825115"/>
          </a:xfrm>
          <a:prstGeom prst="ellips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2639060" y="17653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1D41D5"/>
                </a:solidFill>
              </a:rPr>
              <a:t>【武功】</a:t>
            </a:r>
            <a:endParaRPr lang="zh-CN" altLang="en-US" sz="2800" b="1">
              <a:solidFill>
                <a:srgbClr val="1D41D5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09240" y="698500"/>
            <a:ext cx="367855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sym typeface="+mn-ea"/>
              </a:rPr>
              <a:t>      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查理曼在位</a:t>
            </a:r>
            <a:r>
              <a:rPr lang="zh-CN" altLang="en-US" sz="2800" b="1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四十余年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sym typeface="+mn-ea"/>
              </a:rPr>
              <a:t>，对外征战达</a:t>
            </a:r>
            <a:r>
              <a:rPr lang="zh-CN" altLang="en-US" sz="28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五十三次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sym typeface="+mn-ea"/>
              </a:rPr>
              <a:t>之多，平均每年都要外出征战一次。也是因此，他能建立自西罗马帝国灭亡后西方</a:t>
            </a:r>
            <a:r>
              <a:rPr lang="zh-CN" altLang="en-US" sz="2800" b="1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最大的王国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sym typeface="+mn-ea"/>
              </a:rPr>
              <a:t>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6365" y="375983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1D41D5"/>
                </a:solidFill>
              </a:rPr>
              <a:t>【文治】</a:t>
            </a:r>
            <a:endParaRPr lang="zh-CN" altLang="en-US" sz="2800" b="1">
              <a:solidFill>
                <a:srgbClr val="1D41D5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7170" y="4195445"/>
            <a:ext cx="100863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 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sym typeface="+mn-ea"/>
              </a:rPr>
              <a:t>查理曼的理想是恢复昔日罗马的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sym typeface="+mn-ea"/>
              </a:rPr>
              <a:t>繁盛，在文化上恢复罗马的传统。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他在宫廷中聘请</a:t>
            </a:r>
            <a:r>
              <a:rPr lang="zh-CN" altLang="en-US" sz="280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学者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，创办</a:t>
            </a:r>
            <a:r>
              <a:rPr lang="zh-CN" altLang="en-US" sz="2800" b="1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皇家学校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。开办过</a:t>
            </a:r>
            <a:r>
              <a:rPr lang="zh-CN" altLang="en-US" sz="2800" b="1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教会学校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，提高教士文化。促进了文化的繁盛，史称“</a:t>
            </a:r>
            <a:r>
              <a:rPr lang="zh-CN" altLang="en-US" sz="2800" b="1">
                <a:solidFill>
                  <a:srgbClr val="FD5C0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加洛林文艺复兴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7170" y="2941955"/>
            <a:ext cx="2331720" cy="7683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rgbClr val="C00000"/>
                </a:solidFill>
                <a:latin typeface="+mj-ea"/>
                <a:ea typeface="+mj-ea"/>
                <a:cs typeface="+mj-ea"/>
              </a:rPr>
              <a:t>   </a:t>
            </a:r>
            <a:r>
              <a:rPr lang="zh-CN" altLang="en-US" sz="2400" b="1">
                <a:solidFill>
                  <a:srgbClr val="C00000"/>
                </a:solidFill>
                <a:latin typeface="+mj-ea"/>
                <a:ea typeface="+mj-ea"/>
                <a:cs typeface="+mj-ea"/>
              </a:rPr>
              <a:t>查理大帝像</a:t>
            </a:r>
            <a:endParaRPr lang="zh-CN" altLang="en-US" sz="2400" b="1">
              <a:solidFill>
                <a:srgbClr val="C00000"/>
              </a:solidFill>
              <a:latin typeface="+mj-ea"/>
              <a:ea typeface="+mj-ea"/>
              <a:cs typeface="+mj-ea"/>
            </a:endParaRPr>
          </a:p>
          <a:p>
            <a:pPr algn="l"/>
            <a:r>
              <a:rPr lang="zh-CN" altLang="en-US" sz="2000" b="1">
                <a:solidFill>
                  <a:srgbClr val="C00000"/>
                </a:solidFill>
                <a:latin typeface="+mj-ea"/>
                <a:ea typeface="+mj-ea"/>
                <a:cs typeface="+mj-ea"/>
              </a:rPr>
              <a:t>  （</a:t>
            </a:r>
            <a:r>
              <a:rPr lang="en-US" altLang="zh-CN" sz="2000" b="1">
                <a:solidFill>
                  <a:srgbClr val="C00000"/>
                </a:solidFill>
                <a:latin typeface="+mj-ea"/>
                <a:ea typeface="+mj-ea"/>
                <a:cs typeface="+mj-ea"/>
              </a:rPr>
              <a:t>742—814</a:t>
            </a:r>
            <a:r>
              <a:rPr lang="zh-CN" altLang="en-US" sz="2000" b="1">
                <a:solidFill>
                  <a:srgbClr val="C00000"/>
                </a:solidFill>
                <a:latin typeface="+mj-ea"/>
                <a:ea typeface="+mj-ea"/>
                <a:cs typeface="+mj-ea"/>
              </a:rPr>
              <a:t>）</a:t>
            </a:r>
            <a:endParaRPr lang="zh-CN" altLang="en-US" sz="2000" b="1">
              <a:solidFill>
                <a:srgbClr val="C00000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30060" y="3552825"/>
            <a:ext cx="1454785" cy="460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</a:rPr>
              <a:t>今西班牙</a:t>
            </a:r>
            <a:endParaRPr lang="zh-CN" altLang="en-US" sz="2400" b="1">
              <a:solidFill>
                <a:srgbClr val="1D41D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167620" y="1299210"/>
            <a:ext cx="1208405" cy="460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</a:rPr>
              <a:t>今德国</a:t>
            </a:r>
            <a:endParaRPr lang="zh-CN" altLang="en-US" sz="2400" b="1">
              <a:solidFill>
                <a:srgbClr val="1D41D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rot="19560000">
            <a:off x="10496550" y="3447415"/>
            <a:ext cx="551815" cy="11468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eaVert" wrap="square" rtlCol="0">
            <a:spAutoFit/>
          </a:bodyPr>
          <a:p>
            <a:r>
              <a:rPr lang="zh-CN" altLang="en-US" sz="2400" b="1">
                <a:solidFill>
                  <a:srgbClr val="1D41D5"/>
                </a:solidFill>
                <a:latin typeface="华文新魏" panose="02010800040101010101" charset="-122"/>
                <a:ea typeface="华文新魏" panose="02010800040101010101" charset="-122"/>
              </a:rPr>
              <a:t>意大利</a:t>
            </a:r>
            <a:endParaRPr lang="zh-CN" altLang="en-US" sz="2400" b="1">
              <a:solidFill>
                <a:srgbClr val="1D41D5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1" name="图片 10" descr="549030c5gc5a55535ebd5&amp;690"/>
          <p:cNvPicPr>
            <a:picLocks noChangeAspect="1"/>
          </p:cNvPicPr>
          <p:nvPr/>
        </p:nvPicPr>
        <p:blipFill>
          <a:blip r:embed="rId4"/>
          <a:srcRect t="2391" b="2391"/>
          <a:stretch>
            <a:fillRect/>
          </a:stretch>
        </p:blipFill>
        <p:spPr>
          <a:xfrm>
            <a:off x="10488930" y="4532630"/>
            <a:ext cx="1503045" cy="212534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5" grpId="0" animBg="1"/>
      <p:bldP spid="26" grpId="0" animBg="1"/>
      <p:bldP spid="22" grpId="0" animBg="1"/>
      <p:bldP spid="24" grpId="0" animBg="1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333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-43180" y="6124575"/>
            <a:ext cx="1214120" cy="786765"/>
          </a:xfrm>
          <a:prstGeom prst="rect">
            <a:avLst/>
          </a:prstGeom>
        </p:spPr>
      </p:pic>
      <p:pic>
        <p:nvPicPr>
          <p:cNvPr id="10" name="图片 9" descr="333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10828020" y="5831840"/>
            <a:ext cx="1356360" cy="123698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rot="0">
            <a:off x="5869940" y="-92075"/>
            <a:ext cx="736600" cy="623570"/>
            <a:chOff x="8113" y="4954"/>
            <a:chExt cx="2020" cy="1709"/>
          </a:xfrm>
        </p:grpSpPr>
        <p:grpSp>
          <p:nvGrpSpPr>
            <p:cNvPr id="16" name="组合 15"/>
            <p:cNvGrpSpPr/>
            <p:nvPr/>
          </p:nvGrpSpPr>
          <p:grpSpPr>
            <a:xfrm>
              <a:off x="8232" y="4954"/>
              <a:ext cx="1783" cy="1709"/>
              <a:chOff x="1420" y="2123"/>
              <a:chExt cx="2695" cy="5791"/>
            </a:xfrm>
          </p:grpSpPr>
          <p:sp>
            <p:nvSpPr>
              <p:cNvPr id="17" name="流程图: 过程 16"/>
              <p:cNvSpPr/>
              <p:nvPr/>
            </p:nvSpPr>
            <p:spPr>
              <a:xfrm>
                <a:off x="1420" y="2123"/>
                <a:ext cx="2695" cy="5791"/>
              </a:xfrm>
              <a:prstGeom prst="flowChartProcess">
                <a:avLst/>
              </a:prstGeom>
              <a:noFill/>
              <a:ln w="381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流程图: 过程 17"/>
              <p:cNvSpPr/>
              <p:nvPr/>
            </p:nvSpPr>
            <p:spPr>
              <a:xfrm>
                <a:off x="1767" y="2933"/>
                <a:ext cx="1999" cy="4171"/>
              </a:xfrm>
              <a:prstGeom prst="flowChartProcess">
                <a:avLst/>
              </a:prstGeom>
              <a:noFill/>
              <a:ln w="28575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113" y="5017"/>
              <a:ext cx="2020" cy="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80B42"/>
                  </a:solidFill>
                  <a:effectLst/>
                  <a:uLnTx/>
                  <a:uFillTx/>
                  <a:latin typeface="隶书" panose="02010509060101010101" charset="-122"/>
                  <a:ea typeface="隶书" panose="02010509060101010101" charset="-122"/>
                  <a:cs typeface="+mn-cs"/>
                </a:rPr>
                <a:t>肆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B42"/>
                </a:solidFill>
                <a:effectLst/>
                <a:uLnTx/>
                <a:uFillTx/>
                <a:latin typeface="隶书" panose="02010509060101010101" charset="-122"/>
                <a:ea typeface="隶书" panose="02010509060101010101" charset="-122"/>
                <a:cs typeface="+mn-cs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11404600" y="-5080"/>
            <a:ext cx="657860" cy="769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0940" y="5832475"/>
            <a:ext cx="60083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0070C0"/>
                </a:solidFill>
              </a:rPr>
              <a:t>教皇为查理加冕</a:t>
            </a:r>
            <a:r>
              <a:rPr lang="zh-CN" altLang="en-US" sz="2400">
                <a:solidFill>
                  <a:srgbClr val="0070C0"/>
                </a:solidFill>
                <a:latin typeface="华文新魏" panose="02010800040101010101" charset="-122"/>
                <a:ea typeface="华文新魏" panose="02010800040101010101" charset="-122"/>
              </a:rPr>
              <a:t>（皇权与教权的联盟）</a:t>
            </a:r>
            <a:endParaRPr lang="zh-CN" altLang="en-US" sz="2400">
              <a:solidFill>
                <a:srgbClr val="0070C0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5920" y="24320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1D41D5"/>
                </a:solidFill>
              </a:rPr>
              <a:t>【外交】</a:t>
            </a:r>
            <a:endParaRPr lang="zh-CN" altLang="en-US" sz="2800" b="1">
              <a:solidFill>
                <a:srgbClr val="1D41D5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3715" y="689610"/>
            <a:ext cx="1115885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主要体现在他和教皇的关系上。他为新任</a:t>
            </a:r>
            <a:r>
              <a:rPr lang="zh-CN" altLang="en-US" sz="2800" b="1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教皇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利奥三世解困。</a:t>
            </a:r>
            <a:r>
              <a:rPr lang="zh-CN" altLang="en-US" sz="2800" b="1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划分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教区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，征收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</a:t>
            </a:r>
            <a:r>
              <a:rPr lang="zh-CN" altLang="en-US" sz="2800" b="1">
                <a:solidFill>
                  <a:srgbClr val="C00000"/>
                </a:solidFill>
                <a:latin typeface="+mj-ea"/>
                <a:ea typeface="+mj-ea"/>
                <a:cs typeface="华文中宋" panose="02010600040101010101" charset="-122"/>
                <a:sym typeface="+mn-ea"/>
              </a:rPr>
              <a:t>什一税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800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年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教皇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为其加冕，他从罗马贵族一跃成为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800" b="1">
                <a:solidFill>
                  <a:srgbClr val="FF0000"/>
                </a:solidFill>
                <a:latin typeface="+mn-ea"/>
                <a:cs typeface="华文中宋" panose="02010600040101010101" charset="-122"/>
                <a:sym typeface="+mn-ea"/>
              </a:rPr>
              <a:t>罗马皇帝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史称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800" b="1">
                <a:solidFill>
                  <a:schemeClr val="accent2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查理曼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被后世称为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欧洲之父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endParaRPr lang="zh-CN" altLang="en-US" sz="28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01115" y="2213610"/>
            <a:ext cx="9590405" cy="9531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chemeClr val="accent4">
                    <a:lumMod val="50000"/>
                  </a:schemeClr>
                </a:solidFill>
                <a:sym typeface="+mn-ea"/>
              </a:rPr>
              <a:t>           </a:t>
            </a:r>
            <a:r>
              <a:rPr lang="zh-CN" altLang="en-US" sz="2800">
                <a:solidFill>
                  <a:srgbClr val="49A833"/>
                </a:solidFill>
                <a:sym typeface="+mn-ea"/>
              </a:rPr>
              <a:t>查理曼以其文治武功和外交手段确立了自己的地位，</a:t>
            </a:r>
            <a:endParaRPr lang="zh-CN" altLang="en-US" sz="2800">
              <a:solidFill>
                <a:srgbClr val="49A833"/>
              </a:solidFill>
              <a:sym typeface="+mn-ea"/>
            </a:endParaRPr>
          </a:p>
          <a:p>
            <a:pPr algn="l"/>
            <a:r>
              <a:rPr lang="zh-CN" altLang="en-US" sz="2800">
                <a:solidFill>
                  <a:srgbClr val="49A833"/>
                </a:solidFill>
                <a:sym typeface="+mn-ea"/>
              </a:rPr>
              <a:t>他定格在红桃k中走入千家万户，成为人尽皆知的英雄人物。</a:t>
            </a:r>
            <a:endParaRPr lang="zh-CN" altLang="en-US" sz="2800">
              <a:solidFill>
                <a:srgbClr val="49A833"/>
              </a:solidFill>
              <a:sym typeface="+mn-ea"/>
            </a:endParaRPr>
          </a:p>
        </p:txBody>
      </p:sp>
      <p:pic>
        <p:nvPicPr>
          <p:cNvPr id="6" name="图片 2" descr="IMG_2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" y="3306445"/>
            <a:ext cx="5602605" cy="2526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5" descr="IMG_2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740" y="3306445"/>
            <a:ext cx="4032885" cy="298640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9331960" y="1551305"/>
            <a:ext cx="2513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2">
                    <a:lumMod val="50000"/>
                  </a:schemeClr>
                </a:solidFill>
              </a:rPr>
              <a:t>查理曼帝国</a:t>
            </a:r>
            <a:endParaRPr lang="zh-CN" altLang="en-US" sz="2800" b="1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 bldLvl="0" animBg="1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矩形 21"/>
          <p:cNvSpPr/>
          <p:nvPr/>
        </p:nvSpPr>
        <p:spPr>
          <a:xfrm>
            <a:off x="2305050" y="816610"/>
            <a:ext cx="2809240" cy="5323205"/>
          </a:xfrm>
          <a:prstGeom prst="rect">
            <a:avLst/>
          </a:prstGeom>
          <a:ln w="15875">
            <a:solidFill>
              <a:schemeClr val="accent6">
                <a:lumMod val="75000"/>
              </a:schemeClr>
            </a:solidFill>
            <a:prstDash val="dashDot"/>
          </a:ln>
        </p:spPr>
        <p:txBody>
          <a:bodyPr wrap="square">
            <a:spAutoFit/>
          </a:bodyPr>
          <a:p>
            <a:pPr fontAlgn="auto"/>
            <a:r>
              <a:rPr lang="en-US" sz="3200" dirty="0" smtClean="0">
                <a:solidFill>
                  <a:srgbClr val="76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</a:t>
            </a:r>
            <a:r>
              <a:rPr lang="en-US" sz="2800" dirty="0" smtClean="0">
                <a:solidFill>
                  <a:srgbClr val="76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814</a:t>
            </a:r>
            <a:r>
              <a:rPr lang="zh-CN" altLang="en-US" sz="2800" dirty="0" smtClean="0">
                <a:solidFill>
                  <a:srgbClr val="76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</a:t>
            </a:r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，查理曼去世，强盛一时的帝国很快走向</a:t>
            </a:r>
            <a:r>
              <a:rPr lang="zh-CN" altLang="en-US" sz="2800" b="1" dirty="0" smtClean="0">
                <a:solidFill>
                  <a:schemeClr val="accent4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分裂</a:t>
            </a:r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  <a:r>
              <a:rPr lang="en-US" sz="2800" dirty="0" smtClean="0">
                <a:solidFill>
                  <a:srgbClr val="76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843</a:t>
            </a:r>
            <a:r>
              <a:rPr lang="zh-CN" altLang="en-US" sz="2800" dirty="0" smtClean="0">
                <a:solidFill>
                  <a:srgbClr val="76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</a:t>
            </a:r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，查理曼的三个孙子缔结条约，将帝国一分为三，形成以后</a:t>
            </a:r>
            <a:r>
              <a:rPr lang="zh-CN" altLang="en-US" sz="2800" dirty="0" smtClean="0">
                <a:solidFill>
                  <a:srgbClr val="7030A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德意志</a:t>
            </a:r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、</a:t>
            </a:r>
            <a:r>
              <a:rPr lang="zh-CN" altLang="en-US" sz="2800" dirty="0" smtClean="0">
                <a:solidFill>
                  <a:srgbClr val="FD5C0C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法兰西</a:t>
            </a:r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和</a:t>
            </a:r>
            <a:r>
              <a:rPr lang="zh-CN" altLang="en-US" sz="2800" dirty="0" smtClean="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意大利</a:t>
            </a:r>
            <a:r>
              <a:rPr lang="zh-CN" altLang="en-US" sz="2800" dirty="0" smtClean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三个国家的锥形。</a:t>
            </a:r>
            <a:endParaRPr lang="zh-CN" altLang="en-US" sz="2800" dirty="0" smtClean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fontAlgn="auto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</a:rPr>
              <a:t>彼此不存在</a:t>
            </a:r>
            <a:r>
              <a:rPr lang="zh-CN" altLang="en-US" sz="2800" dirty="0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隶属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</a:rPr>
              <a:t>关系。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6" name="图片 5" descr="timg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020" y="158750"/>
            <a:ext cx="6798945" cy="6412865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pic>
        <p:nvPicPr>
          <p:cNvPr id="9" name="图片 8" descr="大帝"/>
          <p:cNvPicPr>
            <a:picLocks noChangeAspect="1"/>
          </p:cNvPicPr>
          <p:nvPr/>
        </p:nvPicPr>
        <p:blipFill>
          <a:blip r:embed="rId2"/>
          <a:srcRect l="10068" t="1528" r="18452" b="7712"/>
          <a:stretch>
            <a:fillRect/>
          </a:stretch>
        </p:blipFill>
        <p:spPr>
          <a:xfrm>
            <a:off x="186055" y="158750"/>
            <a:ext cx="1998345" cy="2816860"/>
          </a:xfrm>
          <a:prstGeom prst="ellips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2305050" y="158750"/>
            <a:ext cx="2729230" cy="4603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 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查理曼帝国分裂</a:t>
            </a:r>
            <a:endParaRPr lang="zh-CN" altLang="en-US" sz="24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云形标注 13"/>
          <p:cNvSpPr/>
          <p:nvPr/>
        </p:nvSpPr>
        <p:spPr>
          <a:xfrm>
            <a:off x="41910" y="3192780"/>
            <a:ext cx="2487930" cy="2482215"/>
          </a:xfrm>
          <a:prstGeom prst="cloudCallout">
            <a:avLst>
              <a:gd name="adj1" fmla="val 36695"/>
              <a:gd name="adj2" fmla="val -88996"/>
            </a:avLst>
          </a:prstGeom>
          <a:noFill/>
          <a:ln w="28575">
            <a:solidFill>
              <a:srgbClr val="49A8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6690" y="3395345"/>
            <a:ext cx="234251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chemeClr val="accent5">
                    <a:lumMod val="7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814</a:t>
            </a:r>
            <a:r>
              <a:rPr lang="zh-CN" altLang="en-US" sz="2800" b="1">
                <a:solidFill>
                  <a:schemeClr val="accent5">
                    <a:lumMod val="7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年冬查理</a:t>
            </a:r>
            <a:endParaRPr lang="zh-CN" altLang="en-US" sz="2800" b="1">
              <a:solidFill>
                <a:schemeClr val="accent5">
                  <a:lumMod val="7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800" b="1">
                <a:solidFill>
                  <a:schemeClr val="accent5">
                    <a:lumMod val="7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外出狩猎感染</a:t>
            </a:r>
            <a:endParaRPr lang="zh-CN" altLang="en-US" sz="2800" b="1">
              <a:solidFill>
                <a:schemeClr val="accent5">
                  <a:lumMod val="7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800" b="1">
                <a:solidFill>
                  <a:schemeClr val="accent5">
                    <a:lumMod val="7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风寒后病逝，</a:t>
            </a:r>
            <a:endParaRPr lang="zh-CN" altLang="en-US" sz="2800" b="1">
              <a:solidFill>
                <a:schemeClr val="accent5">
                  <a:lumMod val="7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800" b="1">
                <a:solidFill>
                  <a:schemeClr val="accent5">
                    <a:lumMod val="7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时年</a:t>
            </a:r>
            <a:r>
              <a:rPr lang="en-US" altLang="zh-CN" sz="2800" b="1">
                <a:solidFill>
                  <a:schemeClr val="accent5">
                    <a:lumMod val="7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72</a:t>
            </a:r>
            <a:r>
              <a:rPr lang="zh-CN" altLang="en-US" sz="2800" b="1">
                <a:solidFill>
                  <a:schemeClr val="accent5">
                    <a:lumMod val="7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岁。</a:t>
            </a:r>
            <a:endParaRPr lang="zh-CN" altLang="en-US" sz="2800" b="1">
              <a:solidFill>
                <a:schemeClr val="accent5">
                  <a:lumMod val="7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pic>
        <p:nvPicPr>
          <p:cNvPr id="2" name="图片 1" descr="1157018605"/>
          <p:cNvPicPr>
            <a:picLocks noChangeAspect="1"/>
          </p:cNvPicPr>
          <p:nvPr/>
        </p:nvPicPr>
        <p:blipFill>
          <a:blip r:embed="rId3"/>
          <a:srcRect l="4184" t="4097" r="4057" b="8068"/>
          <a:stretch>
            <a:fillRect/>
          </a:stretch>
        </p:blipFill>
        <p:spPr>
          <a:xfrm rot="16200000">
            <a:off x="5347335" y="-154940"/>
            <a:ext cx="6412865" cy="7039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720725" y="765175"/>
            <a:ext cx="11039475" cy="5415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新宋体" panose="02010609030101010101" charset="-122"/>
                <a:ea typeface="新宋体" panose="02010609030101010101" charset="-122"/>
              </a:rPr>
              <a:t>    </a:t>
            </a:r>
            <a:r>
              <a:rPr lang="zh-CN" altLang="en-US" sz="2800" b="1" dirty="0">
                <a:latin typeface="新宋体" panose="02010609030101010101" charset="-122"/>
                <a:ea typeface="新宋体" panose="02010609030101010101" charset="-122"/>
              </a:rPr>
              <a:t>材料一：天主教会</a:t>
            </a:r>
            <a:r>
              <a:rPr lang="zh-CN" altLang="en-US" sz="2800" b="1" dirty="0">
                <a:solidFill>
                  <a:srgbClr val="6600FF"/>
                </a:solidFill>
                <a:latin typeface="新宋体" panose="02010609030101010101" charset="-122"/>
                <a:ea typeface="新宋体" panose="02010609030101010101" charset="-122"/>
              </a:rPr>
              <a:t>拥有大量田产</a:t>
            </a:r>
            <a:r>
              <a:rPr lang="zh-CN" altLang="en-US" sz="2800" b="1" dirty="0">
                <a:latin typeface="新宋体" panose="02010609030101010101" charset="-122"/>
                <a:ea typeface="新宋体" panose="02010609030101010101" charset="-122"/>
              </a:rPr>
              <a:t>。此外，教民按照教会当局的规定或法律的要求，捐纳本人收入的十分之一</a:t>
            </a:r>
            <a:r>
              <a:rPr lang="zh-CN" altLang="en-US" sz="2800" b="1" dirty="0">
                <a:solidFill>
                  <a:srgbClr val="6600FF"/>
                </a:solidFill>
                <a:latin typeface="新宋体" panose="02010609030101010101" charset="-122"/>
                <a:ea typeface="新宋体" panose="02010609030101010101" charset="-122"/>
              </a:rPr>
              <a:t>（什一税）</a:t>
            </a:r>
            <a:r>
              <a:rPr lang="zh-CN" altLang="en-US" sz="2800" b="1" dirty="0">
                <a:latin typeface="新宋体" panose="02010609030101010101" charset="-122"/>
                <a:ea typeface="新宋体" panose="02010609030101010101" charset="-122"/>
              </a:rPr>
              <a:t>供宗教事业之用，主要用于神职人员薪俸、教堂日常经费以及赈济。</a:t>
            </a:r>
            <a:endParaRPr lang="zh-CN" altLang="en-US" sz="2800" b="1" dirty="0">
              <a:latin typeface="新宋体" panose="02010609030101010101" charset="-122"/>
              <a:ea typeface="新宋体" panose="02010609030101010101" charset="-122"/>
            </a:endParaRPr>
          </a:p>
          <a:p>
            <a:endParaRPr lang="zh-CN" altLang="en-US" sz="2800" b="1" dirty="0">
              <a:latin typeface="新宋体" panose="02010609030101010101" charset="-122"/>
              <a:ea typeface="新宋体" panose="02010609030101010101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800" b="1" dirty="0">
                <a:latin typeface="新宋体" panose="02010609030101010101" charset="-122"/>
                <a:ea typeface="新宋体" panose="02010609030101010101" charset="-122"/>
              </a:rPr>
              <a:t>    材料二：德皇亨利四世召开宗教会议，宣布废黜教皇。教皇随即宣布开除亨利四世教籍，并策动德国贵族反叛。最后，</a:t>
            </a:r>
            <a:r>
              <a:rPr lang="zh-CN" altLang="en-US" sz="2800" b="1" dirty="0">
                <a:solidFill>
                  <a:srgbClr val="6600FF"/>
                </a:solidFill>
                <a:latin typeface="新宋体" panose="02010609030101010101" charset="-122"/>
                <a:ea typeface="新宋体" panose="02010609030101010101" charset="-122"/>
              </a:rPr>
              <a:t>亨利四世向教皇请求宽恕</a:t>
            </a:r>
            <a:r>
              <a:rPr lang="zh-CN" altLang="en-US" sz="2800" b="1" dirty="0">
                <a:latin typeface="新宋体" panose="02010609030101010101" charset="-122"/>
                <a:ea typeface="新宋体" panose="02010609030101010101" charset="-122"/>
              </a:rPr>
              <a:t>，他赤足披毡在城堡外的雪地里等候了三天，方得进见。</a:t>
            </a:r>
            <a:endParaRPr lang="zh-CN" altLang="en-US" sz="2800" b="1" dirty="0">
              <a:latin typeface="新宋体" panose="02010609030101010101" charset="-122"/>
              <a:ea typeface="新宋体" panose="02010609030101010101" charset="-122"/>
            </a:endParaRPr>
          </a:p>
          <a:p>
            <a:endParaRPr lang="zh-CN" altLang="en-US" sz="2800" b="1" dirty="0">
              <a:latin typeface="新宋体" panose="02010609030101010101" charset="-122"/>
              <a:ea typeface="新宋体" panose="02010609030101010101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800" b="1" dirty="0">
                <a:latin typeface="新宋体" panose="02010609030101010101" charset="-122"/>
                <a:ea typeface="新宋体" panose="02010609030101010101" charset="-122"/>
              </a:rPr>
              <a:t>    材料三：西欧中古时期，广大民众普遍没有文化，不少上层贵族也目不识丁，由</a:t>
            </a:r>
            <a:r>
              <a:rPr lang="zh-CN" altLang="en-US" sz="2800" b="1" dirty="0">
                <a:solidFill>
                  <a:srgbClr val="6600FF"/>
                </a:solidFill>
                <a:latin typeface="新宋体" panose="02010609030101010101" charset="-122"/>
                <a:ea typeface="新宋体" panose="02010609030101010101" charset="-122"/>
              </a:rPr>
              <a:t>教士垄断了文化教育</a:t>
            </a:r>
            <a:r>
              <a:rPr lang="zh-CN" altLang="en-US" sz="2800" b="1" dirty="0">
                <a:latin typeface="新宋体" panose="02010609030101010101" charset="-122"/>
                <a:ea typeface="新宋体" panose="02010609030101010101" charset="-122"/>
              </a:rPr>
              <a:t>。教皇宣称“不学无术是信仰虔诚之母”，强调知识服从信仰，社会上</a:t>
            </a:r>
            <a:r>
              <a:rPr lang="zh-CN" altLang="en-US" sz="2800" b="1" dirty="0">
                <a:solidFill>
                  <a:srgbClr val="9900CC"/>
                </a:solidFill>
                <a:latin typeface="新宋体" panose="02010609030101010101" charset="-122"/>
                <a:ea typeface="新宋体" panose="02010609030101010101" charset="-122"/>
              </a:rPr>
              <a:t>占统治地位的思想是天主教神学。</a:t>
            </a:r>
            <a:endParaRPr lang="zh-CN" altLang="en-US" sz="2800" b="1" dirty="0">
              <a:solidFill>
                <a:srgbClr val="9900CC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-45720" y="6181090"/>
            <a:ext cx="12284075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新宋体" panose="02010609030101010101" charset="-122"/>
                <a:ea typeface="新宋体" panose="02010609030101010101" charset="-122"/>
              </a:rPr>
              <a:t>  </a:t>
            </a:r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新宋体" panose="02010609030101010101" charset="-122"/>
                <a:ea typeface="新宋体" panose="02010609030101010101" charset="-122"/>
              </a:rPr>
              <a:t>分析上述材料，说说基督教在中世纪的西欧产生了哪些深刻影响？</a:t>
            </a:r>
            <a:endParaRPr lang="zh-CN" altLang="en-US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839720" y="5657533"/>
            <a:ext cx="5326063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思想文化上</a:t>
            </a:r>
            <a:r>
              <a:rPr lang="zh-CN" altLang="en-US" sz="2400" b="1">
                <a:solidFill>
                  <a:srgbClr val="0000FF"/>
                </a:solidFill>
                <a:latin typeface="新宋体" panose="02010609030101010101" charset="-122"/>
                <a:ea typeface="新宋体" panose="02010609030101010101" charset="-122"/>
              </a:rPr>
              <a:t>：控制西欧思想文化</a:t>
            </a:r>
            <a:endParaRPr lang="zh-CN" altLang="en-US" sz="2400" b="1">
              <a:solidFill>
                <a:srgbClr val="0000FF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2732088" y="2060575"/>
            <a:ext cx="431546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经济上：</a:t>
            </a:r>
            <a:r>
              <a:rPr lang="zh-CN" altLang="en-US" sz="2400" b="1">
                <a:solidFill>
                  <a:srgbClr val="0000FF"/>
                </a:solidFill>
                <a:latin typeface="新宋体" panose="02010609030101010101" charset="-122"/>
                <a:ea typeface="新宋体" panose="02010609030101010101" charset="-122"/>
              </a:rPr>
              <a:t>占有大量土地 什一税</a:t>
            </a:r>
            <a:endParaRPr lang="zh-CN" altLang="en-US" sz="2400" b="1">
              <a:solidFill>
                <a:srgbClr val="0000FF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2732088" y="3890645"/>
            <a:ext cx="496887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新宋体" panose="02010609030101010101" charset="-122"/>
                <a:ea typeface="新宋体" panose="02010609030101010101" charset="-122"/>
              </a:rPr>
              <a:t>政治上：</a:t>
            </a:r>
            <a:r>
              <a:rPr lang="zh-CN" altLang="en-US" sz="2400" b="1">
                <a:solidFill>
                  <a:srgbClr val="0000FF"/>
                </a:solidFill>
                <a:latin typeface="新宋体" panose="02010609030101010101" charset="-122"/>
                <a:ea typeface="新宋体" panose="02010609030101010101" charset="-122"/>
              </a:rPr>
              <a:t>凌驾于各国君主之上</a:t>
            </a:r>
            <a:endParaRPr lang="zh-CN" altLang="en-US" sz="2400" b="1">
              <a:solidFill>
                <a:srgbClr val="0000FF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614738" y="13018"/>
            <a:ext cx="5486400" cy="61531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 anchor="ctr" anchorCtr="1">
            <a:spAutoFit/>
          </a:bodyPr>
          <a:lstStyle/>
          <a:p>
            <a:r>
              <a:rPr lang="zh-CN" altLang="en-US" sz="4000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</a:rPr>
              <a:t>基督教盛行西欧</a:t>
            </a:r>
            <a:endParaRPr lang="zh-CN" altLang="en-US" sz="4000" b="1">
              <a:solidFill>
                <a:srgbClr val="FF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utoUpdateAnimBg="0"/>
      <p:bldP spid="19461" grpId="0" autoUpdateAnimBg="0"/>
      <p:bldP spid="19462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193040" y="724535"/>
            <a:ext cx="8524728" cy="113728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kumimoji="1" lang="zh-CN" altLang="en-US" sz="4000" b="1" dirty="0" smtClean="0">
                <a:latin typeface="Times New Roman" panose="02020603050405020304" pitchFamily="18" charset="0"/>
              </a:rPr>
              <a:t>基</a:t>
            </a:r>
            <a:r>
              <a:rPr kumimoji="1" lang="zh-CN" altLang="en-US" sz="4000" b="1" dirty="0">
                <a:latin typeface="Times New Roman" panose="02020603050405020304" pitchFamily="18" charset="0"/>
              </a:rPr>
              <a:t>督教在中世纪的欧</a:t>
            </a:r>
            <a:r>
              <a:rPr kumimoji="1" lang="zh-CN" altLang="en-US" sz="4000" b="1" dirty="0" smtClean="0">
                <a:latin typeface="Times New Roman" panose="02020603050405020304" pitchFamily="18" charset="0"/>
              </a:rPr>
              <a:t>洲有</a:t>
            </a:r>
            <a:r>
              <a:rPr kumimoji="1" lang="zh-CN" altLang="en-US" sz="4000" b="1" dirty="0">
                <a:latin typeface="Times New Roman" panose="02020603050405020304" pitchFamily="18" charset="0"/>
              </a:rPr>
              <a:t>哪些影响？</a:t>
            </a:r>
            <a:endParaRPr kumimoji="1" lang="zh-CN" altLang="en-US" sz="4000" b="1" dirty="0">
              <a:latin typeface="Times New Roman" panose="02020603050405020304" pitchFamily="18" charset="0"/>
            </a:endParaRPr>
          </a:p>
          <a:p>
            <a:r>
              <a:rPr kumimoji="1" lang="zh-CN" altLang="en-US" sz="2800" dirty="0">
                <a:latin typeface="Times New Roman" panose="02020603050405020304" pitchFamily="18" charset="0"/>
              </a:rPr>
              <a:t>（从政治、经济、文化等方面展开</a:t>
            </a:r>
            <a:r>
              <a:rPr kumimoji="1" lang="zh-CN" altLang="en-US" sz="2800" b="1" dirty="0">
                <a:latin typeface="Times New Roman" panose="02020603050405020304" pitchFamily="18" charset="0"/>
              </a:rPr>
              <a:t>）</a:t>
            </a:r>
            <a:endParaRPr kumimoji="1"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441325" y="2165985"/>
            <a:ext cx="11308715" cy="19380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4000" b="1" dirty="0">
                <a:solidFill>
                  <a:srgbClr val="003399"/>
                </a:solidFill>
                <a:latin typeface="Times New Roman" panose="02020603050405020304" pitchFamily="18" charset="0"/>
              </a:rPr>
              <a:t>在欧洲封建社会鼎盛期，教会不仅垄断了</a:t>
            </a:r>
            <a:r>
              <a:rPr kumimoji="1" lang="zh-CN" altLang="en-US" sz="40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思想文化</a:t>
            </a:r>
            <a:r>
              <a:rPr kumimoji="1" lang="zh-CN" altLang="en-US" sz="4000" b="1" dirty="0">
                <a:solidFill>
                  <a:srgbClr val="003399"/>
                </a:solidFill>
                <a:latin typeface="Times New Roman" panose="02020603050405020304" pitchFamily="18" charset="0"/>
              </a:rPr>
              <a:t>领域，而且具有雄厚的</a:t>
            </a:r>
            <a:r>
              <a:rPr kumimoji="1" lang="zh-CN" altLang="en-US" sz="40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经济</a:t>
            </a:r>
            <a:r>
              <a:rPr kumimoji="1" lang="zh-CN" altLang="en-US" sz="4000" b="1" dirty="0">
                <a:solidFill>
                  <a:srgbClr val="003399"/>
                </a:solidFill>
                <a:latin typeface="Times New Roman" panose="02020603050405020304" pitchFamily="18" charset="0"/>
              </a:rPr>
              <a:t>地位和相当大的</a:t>
            </a:r>
            <a:r>
              <a:rPr kumimoji="1" lang="zh-CN" altLang="en-US" sz="40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政治</a:t>
            </a:r>
            <a:r>
              <a:rPr kumimoji="1" lang="zh-CN" altLang="en-US" sz="4000" b="1" dirty="0">
                <a:solidFill>
                  <a:srgbClr val="003399"/>
                </a:solidFill>
                <a:latin typeface="Times New Roman" panose="02020603050405020304" pitchFamily="18" charset="0"/>
              </a:rPr>
              <a:t>权力。</a:t>
            </a:r>
            <a:endParaRPr kumimoji="1" lang="zh-CN" altLang="en-US" sz="4000" b="1" dirty="0">
              <a:solidFill>
                <a:srgbClr val="0033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93028" y="140970"/>
            <a:ext cx="1873250" cy="5835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/>
              <a:t>探讨：</a:t>
            </a:r>
            <a:endParaRPr lang="zh-CN" altLang="en-US" sz="3200" b="1"/>
          </a:p>
        </p:txBody>
      </p:sp>
      <p:grpSp>
        <p:nvGrpSpPr>
          <p:cNvPr id="4" name="组合 3"/>
          <p:cNvGrpSpPr/>
          <p:nvPr/>
        </p:nvGrpSpPr>
        <p:grpSpPr>
          <a:xfrm>
            <a:off x="1018881" y="4669790"/>
            <a:ext cx="9724408" cy="1458595"/>
            <a:chOff x="9024" y="4059"/>
            <a:chExt cx="13683" cy="2297"/>
          </a:xfrm>
        </p:grpSpPr>
        <p:sp>
          <p:nvSpPr>
            <p:cNvPr id="5" name="文本框 4"/>
            <p:cNvSpPr txBox="1"/>
            <p:nvPr/>
          </p:nvSpPr>
          <p:spPr>
            <a:xfrm>
              <a:off x="9024" y="4059"/>
              <a:ext cx="1889" cy="2179"/>
            </a:xfrm>
            <a:prstGeom prst="rect">
              <a:avLst/>
            </a:prstGeom>
            <a:noFill/>
            <a:ln w="15875">
              <a:solidFill>
                <a:srgbClr val="CD3780"/>
              </a:solidFill>
            </a:ln>
          </p:spPr>
          <p:txBody>
            <a:bodyPr wrap="square" rtlCol="0">
              <a:spAutoFit/>
            </a:bodyPr>
            <a:p>
              <a:r>
                <a:rPr lang="en-US" altLang="zh-CN" sz="2800" b="1"/>
                <a:t>   </a:t>
              </a:r>
              <a:r>
                <a:rPr lang="zh-CN" altLang="en-US" sz="2800" b="1"/>
                <a:t>西欧</a:t>
              </a:r>
              <a:endParaRPr lang="zh-CN" altLang="en-US" sz="2800" b="1"/>
            </a:p>
            <a:p>
              <a:r>
                <a:rPr lang="en-US" altLang="zh-CN" sz="2800" b="1"/>
                <a:t>   </a:t>
              </a:r>
              <a:r>
                <a:rPr lang="zh-CN" altLang="en-US" sz="2800" b="1"/>
                <a:t>封建</a:t>
              </a:r>
              <a:endParaRPr lang="zh-CN" altLang="en-US" sz="2800" b="1"/>
            </a:p>
            <a:p>
              <a:r>
                <a:rPr lang="en-US" altLang="zh-CN" sz="2800" b="1"/>
                <a:t>   </a:t>
              </a:r>
              <a:r>
                <a:rPr lang="zh-CN" altLang="en-US" sz="2800" b="1"/>
                <a:t>制度</a:t>
              </a:r>
              <a:endParaRPr lang="zh-CN" altLang="en-US" sz="2400" b="1">
                <a:solidFill>
                  <a:srgbClr val="C00000"/>
                </a:solidFill>
              </a:endParaRPr>
            </a:p>
          </p:txBody>
        </p:sp>
        <p:sp>
          <p:nvSpPr>
            <p:cNvPr id="7" name="左大括号 6"/>
            <p:cNvSpPr/>
            <p:nvPr/>
          </p:nvSpPr>
          <p:spPr>
            <a:xfrm>
              <a:off x="10859" y="4398"/>
              <a:ext cx="394" cy="1642"/>
            </a:xfrm>
            <a:prstGeom prst="leftBrace">
              <a:avLst/>
            </a:prstGeom>
            <a:ln w="22225">
              <a:solidFill>
                <a:srgbClr val="CD37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253" y="4059"/>
              <a:ext cx="11343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600" b="1">
                  <a:latin typeface="华文中宋" panose="02010600040101010101" charset="-122"/>
                  <a:ea typeface="华文中宋" panose="02010600040101010101" charset="-122"/>
                </a:rPr>
                <a:t>经济上：庄园经济</a:t>
              </a:r>
              <a:r>
                <a:rPr lang="zh-CN" altLang="en-US" sz="2400" b="1">
                  <a:latin typeface="华文中宋" panose="02010600040101010101" charset="-122"/>
                  <a:ea typeface="华文中宋" panose="02010600040101010101" charset="-122"/>
                </a:rPr>
                <a:t>（自给自足</a:t>
              </a:r>
              <a:r>
                <a:rPr lang="en-US" altLang="zh-CN" sz="2400" b="1">
                  <a:latin typeface="华文中宋" panose="02010600040101010101" charset="-122"/>
                  <a:ea typeface="华文中宋" panose="02010600040101010101" charset="-122"/>
                </a:rPr>
                <a:t>/</a:t>
              </a:r>
              <a:r>
                <a:rPr lang="zh-CN" altLang="en-US" sz="2400" b="1">
                  <a:latin typeface="华文中宋" panose="02010600040101010101" charset="-122"/>
                  <a:ea typeface="华文中宋" panose="02010600040101010101" charset="-122"/>
                </a:rPr>
                <a:t>具有封闭性）</a:t>
              </a:r>
              <a:endParaRPr lang="zh-CN" altLang="en-US" sz="2400" b="1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253" y="4808"/>
              <a:ext cx="11454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600" b="1">
                  <a:latin typeface="华文中宋" panose="02010600040101010101" charset="-122"/>
                  <a:ea typeface="华文中宋" panose="02010600040101010101" charset="-122"/>
                </a:rPr>
                <a:t>政治上：</a:t>
              </a:r>
              <a:r>
                <a:rPr lang="zh-CN" altLang="en-US" sz="2600" b="1"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封君封臣制</a:t>
              </a:r>
              <a:r>
                <a:rPr lang="zh-CN" altLang="en-US" sz="2400" b="1"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（封建割据</a:t>
              </a:r>
              <a:r>
                <a:rPr lang="en-US" altLang="zh-CN" sz="2400" b="1"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/</a:t>
              </a:r>
              <a:r>
                <a:rPr lang="zh-CN" altLang="en-US" sz="2400" b="1"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战争频繁</a:t>
              </a:r>
              <a:r>
                <a:rPr lang="en-US" altLang="zh-CN" sz="2400" b="1"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/</a:t>
              </a:r>
              <a:r>
                <a:rPr lang="zh-CN" altLang="en-US" sz="2400" b="1">
                  <a:latin typeface="华文中宋" panose="02010600040101010101" charset="-122"/>
                  <a:ea typeface="华文中宋" panose="02010600040101010101" charset="-122"/>
                  <a:sym typeface="+mn-ea"/>
                </a:rPr>
                <a:t>社会动荡）</a:t>
              </a:r>
              <a:endParaRPr lang="en-US" altLang="zh-CN" sz="2400" b="1">
                <a:latin typeface="华文中宋" panose="02010600040101010101" charset="-122"/>
                <a:ea typeface="华文中宋" panose="02010600040101010101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253" y="5582"/>
              <a:ext cx="11387" cy="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600" b="1">
                  <a:latin typeface="华文中宋" panose="02010600040101010101" charset="-122"/>
                  <a:ea typeface="华文中宋" panose="02010600040101010101" charset="-122"/>
                </a:rPr>
                <a:t>文化上：基督教神学</a:t>
              </a:r>
              <a:r>
                <a:rPr lang="zh-CN" altLang="en-US" sz="2400" b="1">
                  <a:latin typeface="华文中宋" panose="02010600040101010101" charset="-122"/>
                  <a:ea typeface="华文中宋" panose="02010600040101010101" charset="-122"/>
                </a:rPr>
                <a:t>（思想禁锢</a:t>
              </a:r>
              <a:r>
                <a:rPr lang="en-US" altLang="zh-CN" sz="2400" b="1">
                  <a:latin typeface="华文中宋" panose="02010600040101010101" charset="-122"/>
                  <a:ea typeface="华文中宋" panose="02010600040101010101" charset="-122"/>
                </a:rPr>
                <a:t>/</a:t>
              </a:r>
              <a:r>
                <a:rPr lang="zh-CN" altLang="en-US" sz="2400" b="1">
                  <a:latin typeface="华文中宋" panose="02010600040101010101" charset="-122"/>
                  <a:ea typeface="华文中宋" panose="02010600040101010101" charset="-122"/>
                </a:rPr>
                <a:t>宗教迫害）</a:t>
              </a:r>
              <a:endParaRPr lang="zh-CN" altLang="en-US" sz="2400" b="1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bldLvl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标题框蓝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8765" y="67945"/>
            <a:ext cx="2024380" cy="13512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4190" y="521970"/>
            <a:ext cx="2043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D5C0C"/>
                </a:solidFill>
              </a:rPr>
              <a:t>本课小结</a:t>
            </a:r>
            <a:endParaRPr lang="zh-CN" altLang="en-US" sz="2800" b="1">
              <a:solidFill>
                <a:srgbClr val="FD5C0C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027430" y="3866515"/>
            <a:ext cx="10188575" cy="190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885315" y="366649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928110" y="366649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90590" y="368871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79030" y="3688715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713470" y="368681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464040" y="368681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537190" y="3666490"/>
            <a:ext cx="0" cy="1797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74140" y="3868420"/>
            <a:ext cx="1227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世纪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46225" y="1681480"/>
            <a:ext cx="678815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基督教产生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15690" y="3868420"/>
            <a:ext cx="1224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481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年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84190" y="3868420"/>
            <a:ext cx="1588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世纪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前期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51500" y="1728470"/>
            <a:ext cx="678815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采邑制改革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57695" y="3846195"/>
            <a:ext cx="1588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世纪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后期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39305" y="2098040"/>
            <a:ext cx="67881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查理继位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270240" y="3868420"/>
            <a:ext cx="1588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800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年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374380" y="2098040"/>
            <a:ext cx="67881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查理加冕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198610" y="3868420"/>
            <a:ext cx="1588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814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年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24315" y="2120265"/>
            <a:ext cx="67881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查理去逝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154920" y="3868420"/>
            <a:ext cx="1588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843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年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154920" y="1419225"/>
            <a:ext cx="678815" cy="26765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帝国一分为三  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537190" y="1681480"/>
            <a:ext cx="678815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德法意雏形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588385" y="1012190"/>
            <a:ext cx="678815" cy="26765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法兰克王国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建立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8196" name="图片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9"/>
          <a:stretch>
            <a:fillRect/>
          </a:stretch>
        </p:blipFill>
        <p:spPr bwMode="auto">
          <a:xfrm>
            <a:off x="3188970" y="4328795"/>
            <a:ext cx="1651635" cy="1815465"/>
          </a:xfrm>
          <a:prstGeom prst="ellipse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图片 43" descr="80cb39dbb6fd5266746b3e74aa18972bd4073609[2]"/>
          <p:cNvPicPr>
            <a:picLocks noChangeAspect="1"/>
          </p:cNvPicPr>
          <p:nvPr/>
        </p:nvPicPr>
        <p:blipFill>
          <a:blip r:embed="rId3"/>
          <a:srcRect b="6160"/>
          <a:stretch>
            <a:fillRect/>
          </a:stretch>
        </p:blipFill>
        <p:spPr>
          <a:xfrm>
            <a:off x="7443470" y="4328795"/>
            <a:ext cx="1680845" cy="1815465"/>
          </a:xfrm>
          <a:prstGeom prst="ellips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25" name="矩形 24"/>
          <p:cNvSpPr/>
          <p:nvPr/>
        </p:nvSpPr>
        <p:spPr>
          <a:xfrm>
            <a:off x="3314700" y="6144260"/>
            <a:ext cx="152590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克洛维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383145" y="6144260"/>
            <a:ext cx="192532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查理大帝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2" name="图片 41" descr="65D58PICvKU_1024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 rot="10800000">
            <a:off x="11216005" y="-62230"/>
            <a:ext cx="951230" cy="6983095"/>
          </a:xfrm>
          <a:prstGeom prst="rect">
            <a:avLst/>
          </a:prstGeom>
        </p:spPr>
      </p:pic>
      <p:pic>
        <p:nvPicPr>
          <p:cNvPr id="43" name="图片 42" descr="65D58PICvKU_1024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43180" y="-281940"/>
            <a:ext cx="951230" cy="7103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5" grpId="0"/>
      <p:bldP spid="33" grpId="0"/>
      <p:bldP spid="30" grpId="0"/>
      <p:bldP spid="34" grpId="0"/>
      <p:bldP spid="36" grpId="0"/>
      <p:bldP spid="38" grpId="0"/>
      <p:bldP spid="39" grpId="0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标题框蓝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" y="67945"/>
            <a:ext cx="2024380" cy="13512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9725" y="482600"/>
            <a:ext cx="2043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D5C0C"/>
                </a:solidFill>
              </a:rPr>
              <a:t>课后探究</a:t>
            </a:r>
            <a:endParaRPr lang="zh-CN" altLang="en-US" sz="2800" b="1">
              <a:solidFill>
                <a:srgbClr val="FD5C0C"/>
              </a:solidFill>
            </a:endParaRPr>
          </a:p>
        </p:txBody>
      </p:sp>
      <p:pic>
        <p:nvPicPr>
          <p:cNvPr id="90" name="图片 89" descr="u=1111231611,2183615243&amp;fm=23&amp;gp=0.jpg"/>
          <p:cNvPicPr>
            <a:picLocks noChangeAspect="1"/>
          </p:cNvPicPr>
          <p:nvPr/>
        </p:nvPicPr>
        <p:blipFill>
          <a:blip r:embed="rId2"/>
          <a:srcRect l="1011" t="10568"/>
          <a:stretch>
            <a:fillRect/>
          </a:stretch>
        </p:blipFill>
        <p:spPr>
          <a:xfrm>
            <a:off x="2275840" y="679450"/>
            <a:ext cx="8762365" cy="4137660"/>
          </a:xfrm>
          <a:prstGeom prst="roundRect">
            <a:avLst/>
          </a:prstGeom>
          <a:ln w="25400">
            <a:solidFill>
              <a:schemeClr val="accent4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4037965" y="316865"/>
            <a:ext cx="5238115" cy="52197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1D41D5"/>
                </a:solidFill>
              </a:rPr>
              <a:t>     </a:t>
            </a:r>
            <a:r>
              <a:rPr lang="zh-CN" altLang="en-US" sz="2800" b="1">
                <a:solidFill>
                  <a:schemeClr val="bg1"/>
                </a:solidFill>
              </a:rPr>
              <a:t>中外封建制度下的利益倾斜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2350" y="4989830"/>
            <a:ext cx="10297160" cy="107632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800" b="1">
                <a:latin typeface="华文中宋" panose="02010600040101010101" charset="-122"/>
                <a:ea typeface="华文中宋" panose="02010600040101010101" charset="-122"/>
              </a:rPr>
              <a:t>       </a:t>
            </a:r>
            <a:r>
              <a:rPr lang="zh-CN" altLang="en-US" sz="3200" b="1">
                <a:solidFill>
                  <a:srgbClr val="FFFF00"/>
                </a:solidFill>
                <a:latin typeface="华文中宋" panose="02010600040101010101" charset="-122"/>
                <a:ea typeface="华文中宋" panose="02010600040101010101" charset="-122"/>
              </a:rPr>
              <a:t>如图所示，中外封建制度下的获利阶层不尽相同。</a:t>
            </a:r>
            <a:endParaRPr lang="zh-CN" altLang="en-US" sz="3200" b="1">
              <a:solidFill>
                <a:srgbClr val="FFFF00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3200" b="1">
                <a:solidFill>
                  <a:srgbClr val="FFFF00"/>
                </a:solidFill>
                <a:latin typeface="华文中宋" panose="02010600040101010101" charset="-122"/>
                <a:ea typeface="华文中宋" panose="02010600040101010101" charset="-122"/>
              </a:rPr>
              <a:t>            试举例说明其差异并解读其形成的原因。</a:t>
            </a:r>
            <a:endParaRPr lang="zh-CN" altLang="en-US" sz="3200" b="1">
              <a:solidFill>
                <a:srgbClr val="FFFF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7" name="图片 6" descr="333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-43180" y="5706110"/>
            <a:ext cx="1859915" cy="1205230"/>
          </a:xfrm>
          <a:prstGeom prst="rect">
            <a:avLst/>
          </a:prstGeom>
        </p:spPr>
      </p:pic>
      <p:pic>
        <p:nvPicPr>
          <p:cNvPr id="10" name="图片 9" descr="333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10525760" y="5546725"/>
            <a:ext cx="1658620" cy="1512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%E7%94%9F%E7%89%A9%E6%BC%94%E5%8C%96%E8%B0%B1-%E5%9B%BE%E8%A7%A3%E5%9F%BA%E7%9D%A3%E6%95%99%E5%8D%81%E5%AD%97%E6%9E%B6%E5%95%86%E6%A0%87-32087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0760" y="5486400"/>
            <a:ext cx="962025" cy="1280160"/>
          </a:xfrm>
          <a:prstGeom prst="rect">
            <a:avLst/>
          </a:prstGeom>
        </p:spPr>
      </p:pic>
      <p:pic>
        <p:nvPicPr>
          <p:cNvPr id="3" name="图片 2" descr="耶路撒冷"/>
          <p:cNvPicPr>
            <a:picLocks noChangeAspect="1"/>
          </p:cNvPicPr>
          <p:nvPr/>
        </p:nvPicPr>
        <p:blipFill>
          <a:blip r:embed="rId2"/>
          <a:srcRect t="23255"/>
          <a:stretch>
            <a:fillRect/>
          </a:stretch>
        </p:blipFill>
        <p:spPr>
          <a:xfrm>
            <a:off x="249555" y="149860"/>
            <a:ext cx="11692890" cy="5336540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pic>
        <p:nvPicPr>
          <p:cNvPr id="5" name="图片 4" descr="城徽"/>
          <p:cNvPicPr>
            <a:picLocks noChangeAspect="1"/>
          </p:cNvPicPr>
          <p:nvPr/>
        </p:nvPicPr>
        <p:blipFill>
          <a:blip r:embed="rId3"/>
          <a:srcRect l="10930" r="13738" b="6418"/>
          <a:stretch>
            <a:fillRect/>
          </a:stretch>
        </p:blipFill>
        <p:spPr>
          <a:xfrm>
            <a:off x="86360" y="5666740"/>
            <a:ext cx="1169035" cy="1099820"/>
          </a:xfrm>
          <a:prstGeom prst="ellipse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7675" y="5569585"/>
            <a:ext cx="75431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上帝给了世界十分美，九分在</a:t>
            </a:r>
            <a:r>
              <a:rPr lang="zh-CN" altLang="en-US" sz="2800" b="1">
                <a:solidFill>
                  <a:schemeClr val="accent2"/>
                </a:solidFill>
                <a:latin typeface="+mj-ea"/>
                <a:ea typeface="+mj-ea"/>
                <a:cs typeface="微软雅黑 Light" panose="020B0502040204020203" charset="-122"/>
              </a:rPr>
              <a:t>耶路撒冷</a:t>
            </a:r>
            <a:r>
              <a:rPr lang="zh-CN" altLang="en-US" sz="28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。 </a:t>
            </a:r>
            <a:endParaRPr lang="zh-CN" altLang="en-US" sz="28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l"/>
            <a:r>
              <a:rPr lang="zh-CN" altLang="en-US" sz="2800" b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――摘自犹太教圣经《塔木德》</a:t>
            </a:r>
            <a:endParaRPr lang="zh-CN" altLang="en-US" sz="28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333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10372090" y="5407025"/>
            <a:ext cx="1812290" cy="1652270"/>
          </a:xfrm>
          <a:prstGeom prst="rect">
            <a:avLst/>
          </a:prstGeom>
        </p:spPr>
      </p:pic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5530850"/>
            <a:ext cx="1404620" cy="1404620"/>
          </a:xfrm>
          <a:prstGeom prst="rect">
            <a:avLst/>
          </a:prstGeom>
        </p:spPr>
      </p:pic>
      <p:pic>
        <p:nvPicPr>
          <p:cNvPr id="11" name="图片 10" descr="圣城地理位置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62560"/>
            <a:ext cx="4730750" cy="5803265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pic>
        <p:nvPicPr>
          <p:cNvPr id="6" name="图片 5" descr="耶路撒冷分布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930" y="162560"/>
            <a:ext cx="6344285" cy="5803265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pic>
        <p:nvPicPr>
          <p:cNvPr id="8" name="图片 7" descr="哭墙"/>
          <p:cNvPicPr>
            <a:picLocks noChangeAspect="1"/>
          </p:cNvPicPr>
          <p:nvPr/>
        </p:nvPicPr>
        <p:blipFill>
          <a:blip r:embed="rId5"/>
          <a:srcRect l="23582"/>
          <a:stretch>
            <a:fillRect/>
          </a:stretch>
        </p:blipFill>
        <p:spPr>
          <a:xfrm>
            <a:off x="739775" y="34290"/>
            <a:ext cx="4669155" cy="32867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3100" y="2936875"/>
            <a:ext cx="2454910" cy="3987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犹太教圣地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哭墙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4" name="图片 13" descr="852396c85c710de1cdb.jpg_r_720x400x95_54470d8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3335655"/>
            <a:ext cx="4813300" cy="34474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8480" y="6332220"/>
            <a:ext cx="4947920" cy="3683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伊斯兰教第三大圣地</a:t>
            </a:r>
            <a:r>
              <a:rPr lang="en-US" altLang="zh-CN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</a:t>
            </a:r>
            <a:r>
              <a:rPr lang="zh-CN" altLang="en-US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圆顶清真寺（踏石登霄）</a:t>
            </a:r>
            <a:endParaRPr lang="zh-CN" altLang="en-US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27" name="图片 14" descr="IMG_256"/>
          <p:cNvPicPr>
            <a:picLocks noChangeAspect="1"/>
          </p:cNvPicPr>
          <p:nvPr/>
        </p:nvPicPr>
        <p:blipFill>
          <a:blip r:embed="rId7"/>
          <a:srcRect l="5117" t="10861" r="850" b="3837"/>
          <a:stretch>
            <a:fillRect/>
          </a:stretch>
        </p:blipFill>
        <p:spPr>
          <a:xfrm>
            <a:off x="5951855" y="34290"/>
            <a:ext cx="5163185" cy="3462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7793355" y="2865120"/>
            <a:ext cx="3321685" cy="3987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基督教圣地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圣诞教堂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12" name="图片 11" descr="圣墓教堂 (2)"/>
          <p:cNvPicPr>
            <a:picLocks noChangeAspect="1"/>
          </p:cNvPicPr>
          <p:nvPr/>
        </p:nvPicPr>
        <p:blipFill>
          <a:blip r:embed="rId8"/>
          <a:srcRect l="43733" t="7475" b="588"/>
          <a:stretch>
            <a:fillRect/>
          </a:stretch>
        </p:blipFill>
        <p:spPr>
          <a:xfrm>
            <a:off x="5951855" y="3439795"/>
            <a:ext cx="5259070" cy="33432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89240" y="6332220"/>
            <a:ext cx="3321685" cy="3987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基督教圣地</a:t>
            </a:r>
            <a:r>
              <a:rPr lang="en-US" altLang="zh-CN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</a:t>
            </a:r>
            <a:r>
              <a:rPr lang="zh-CN" altLang="en-US" sz="20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圣墓大教堂</a:t>
            </a:r>
            <a:endParaRPr lang="zh-CN" altLang="en-US" sz="20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3" grpId="0" bldLvl="0" animBg="1"/>
      <p:bldP spid="15" grpId="0" bldLvl="0" animBg="1"/>
      <p:bldP spid="1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7" name="椭圆 2056"/>
          <p:cNvSpPr/>
          <p:nvPr/>
        </p:nvSpPr>
        <p:spPr>
          <a:xfrm>
            <a:off x="4182110" y="1344930"/>
            <a:ext cx="4253230" cy="3430905"/>
          </a:xfrm>
          <a:prstGeom prst="ellipse">
            <a:avLst/>
          </a:prstGeom>
          <a:solidFill>
            <a:srgbClr val="0D66AE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5701665" y="266065"/>
            <a:ext cx="1198245" cy="1085215"/>
            <a:chOff x="8168" y="4954"/>
            <a:chExt cx="1887" cy="1709"/>
          </a:xfrm>
        </p:grpSpPr>
        <p:grpSp>
          <p:nvGrpSpPr>
            <p:cNvPr id="3" name="组合 2"/>
            <p:cNvGrpSpPr/>
            <p:nvPr/>
          </p:nvGrpSpPr>
          <p:grpSpPr>
            <a:xfrm>
              <a:off x="8232" y="4954"/>
              <a:ext cx="1783" cy="1709"/>
              <a:chOff x="1420" y="2123"/>
              <a:chExt cx="2695" cy="5791"/>
            </a:xfrm>
          </p:grpSpPr>
          <p:sp>
            <p:nvSpPr>
              <p:cNvPr id="6" name="流程图: 过程 5"/>
              <p:cNvSpPr/>
              <p:nvPr/>
            </p:nvSpPr>
            <p:spPr>
              <a:xfrm>
                <a:off x="1420" y="2123"/>
                <a:ext cx="2695" cy="5791"/>
              </a:xfrm>
              <a:prstGeom prst="flowChartProcess">
                <a:avLst/>
              </a:prstGeom>
              <a:noFill/>
              <a:ln w="762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" name="流程图: 过程 3"/>
              <p:cNvSpPr/>
              <p:nvPr/>
            </p:nvSpPr>
            <p:spPr>
              <a:xfrm>
                <a:off x="1767" y="2933"/>
                <a:ext cx="1999" cy="4171"/>
              </a:xfrm>
              <a:prstGeom prst="flowChartProcess">
                <a:avLst/>
              </a:prstGeom>
              <a:noFill/>
              <a:ln w="381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8168" y="5014"/>
              <a:ext cx="1887" cy="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6600" b="0" i="0" u="none" strike="noStrike" kern="1200" cap="none" spc="0" normalizeH="0" baseline="0" noProof="0">
                  <a:ln>
                    <a:noFill/>
                  </a:ln>
                  <a:solidFill>
                    <a:srgbClr val="080B42"/>
                  </a:solidFill>
                  <a:effectLst/>
                  <a:uLnTx/>
                  <a:uFillTx/>
                  <a:latin typeface="隶书" panose="02010509060101010101" charset="-122"/>
                  <a:ea typeface="隶书" panose="02010509060101010101" charset="-122"/>
                  <a:cs typeface="+mn-cs"/>
                </a:rPr>
                <a:t>壹</a:t>
              </a:r>
              <a:endParaRPr kumimoji="0" lang="zh-CN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080B42"/>
                </a:solidFill>
                <a:effectLst/>
                <a:uLnTx/>
                <a:uFillTx/>
                <a:latin typeface="隶书" panose="02010509060101010101" charset="-122"/>
                <a:ea typeface="隶书" panose="02010509060101010101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79595" y="2555875"/>
            <a:ext cx="44443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FFFF00"/>
                </a:solidFill>
                <a:latin typeface="幼圆" panose="02010509060101010101" charset="-122"/>
                <a:ea typeface="幼圆" panose="02010509060101010101" charset="-122"/>
              </a:rPr>
              <a:t>基督教的兴起</a:t>
            </a:r>
            <a:endParaRPr lang="zh-CN" altLang="en-US" sz="4800" b="1">
              <a:solidFill>
                <a:srgbClr val="FFFF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3" name="图片 12" descr="4656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5701665" y="4775835"/>
            <a:ext cx="1756410" cy="1976120"/>
          </a:xfrm>
          <a:prstGeom prst="rect">
            <a:avLst/>
          </a:prstGeom>
        </p:spPr>
      </p:pic>
      <p:pic>
        <p:nvPicPr>
          <p:cNvPr id="15" name="图片 14" descr="4656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303530" y="-66040"/>
            <a:ext cx="2951480" cy="2124075"/>
          </a:xfrm>
          <a:prstGeom prst="rect">
            <a:avLst/>
          </a:prstGeom>
        </p:spPr>
      </p:pic>
      <p:pic>
        <p:nvPicPr>
          <p:cNvPr id="2" name="图片 1" descr="十字架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165" y="140970"/>
            <a:ext cx="1174115" cy="1595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 rot="0">
            <a:off x="6027425" y="-19050"/>
            <a:ext cx="736595" cy="601345"/>
            <a:chOff x="8101" y="4954"/>
            <a:chExt cx="2032" cy="1709"/>
          </a:xfrm>
        </p:grpSpPr>
        <p:grpSp>
          <p:nvGrpSpPr>
            <p:cNvPr id="16" name="组合 15"/>
            <p:cNvGrpSpPr/>
            <p:nvPr/>
          </p:nvGrpSpPr>
          <p:grpSpPr>
            <a:xfrm>
              <a:off x="8232" y="4954"/>
              <a:ext cx="1783" cy="1709"/>
              <a:chOff x="1420" y="2123"/>
              <a:chExt cx="2695" cy="5791"/>
            </a:xfrm>
          </p:grpSpPr>
          <p:sp>
            <p:nvSpPr>
              <p:cNvPr id="17" name="流程图: 过程 16"/>
              <p:cNvSpPr/>
              <p:nvPr/>
            </p:nvSpPr>
            <p:spPr>
              <a:xfrm>
                <a:off x="1420" y="2123"/>
                <a:ext cx="2695" cy="5791"/>
              </a:xfrm>
              <a:prstGeom prst="flowChartProcess">
                <a:avLst/>
              </a:prstGeom>
              <a:noFill/>
              <a:ln w="381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流程图: 过程 17"/>
              <p:cNvSpPr/>
              <p:nvPr/>
            </p:nvSpPr>
            <p:spPr>
              <a:xfrm>
                <a:off x="1767" y="2933"/>
                <a:ext cx="1999" cy="4171"/>
              </a:xfrm>
              <a:prstGeom prst="flowChartProcess">
                <a:avLst/>
              </a:prstGeom>
              <a:noFill/>
              <a:ln w="28575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101" y="5017"/>
              <a:ext cx="2032" cy="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80B42"/>
                  </a:solidFill>
                  <a:effectLst/>
                  <a:uLnTx/>
                  <a:uFillTx/>
                  <a:latin typeface="隶书" panose="02010509060101010101" charset="-122"/>
                  <a:ea typeface="隶书" panose="02010509060101010101" charset="-122"/>
                  <a:cs typeface="+mn-cs"/>
                </a:rPr>
                <a:t>壹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B42"/>
                </a:solidFill>
                <a:effectLst/>
                <a:uLnTx/>
                <a:uFillTx/>
                <a:latin typeface="隶书" panose="02010509060101010101" charset="-122"/>
                <a:ea typeface="隶书" panose="02010509060101010101" charset="-122"/>
                <a:cs typeface="+mn-cs"/>
              </a:endParaRPr>
            </a:p>
          </p:txBody>
        </p:sp>
      </p:grpSp>
      <p:pic>
        <p:nvPicPr>
          <p:cNvPr id="3" name="图片 2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9430" y="5347970"/>
            <a:ext cx="1503680" cy="15036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9235" y="90805"/>
            <a:ext cx="2858135" cy="583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基督教的兴起</a:t>
            </a:r>
            <a:endParaRPr lang="zh-CN" altLang="en-US" sz="3200" b="1">
              <a:solidFill>
                <a:srgbClr val="C0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4" name="图片 3" descr="5-810-jpg_6-1080-0-0-1080"/>
          <p:cNvPicPr>
            <a:picLocks noChangeAspect="1"/>
          </p:cNvPicPr>
          <p:nvPr/>
        </p:nvPicPr>
        <p:blipFill>
          <a:blip r:embed="rId2"/>
          <a:srcRect l="694" t="6734" r="398" b="12567"/>
          <a:stretch>
            <a:fillRect/>
          </a:stretch>
        </p:blipFill>
        <p:spPr>
          <a:xfrm>
            <a:off x="229235" y="774700"/>
            <a:ext cx="9245600" cy="5657850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pic>
        <p:nvPicPr>
          <p:cNvPr id="5" name="图片 4" descr="a5c27d1ed21b0ef47c80cfa3d6c451da80cb3ee6"/>
          <p:cNvPicPr>
            <a:picLocks noChangeAspect="1"/>
          </p:cNvPicPr>
          <p:nvPr/>
        </p:nvPicPr>
        <p:blipFill>
          <a:blip r:embed="rId3"/>
          <a:srcRect l="15387" t="3096" r="13902" b="4644"/>
          <a:stretch>
            <a:fillRect/>
          </a:stretch>
        </p:blipFill>
        <p:spPr>
          <a:xfrm>
            <a:off x="7477760" y="582295"/>
            <a:ext cx="1997075" cy="2502535"/>
          </a:xfrm>
          <a:prstGeom prst="ellipse">
            <a:avLst/>
          </a:prstGeom>
        </p:spPr>
      </p:pic>
      <p:sp>
        <p:nvSpPr>
          <p:cNvPr id="6" name="椭圆 5"/>
          <p:cNvSpPr/>
          <p:nvPr/>
        </p:nvSpPr>
        <p:spPr>
          <a:xfrm rot="960000">
            <a:off x="6937375" y="3848735"/>
            <a:ext cx="847725" cy="1685925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707880" y="1402715"/>
            <a:ext cx="160782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时间：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地点：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创始人：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38055" y="497840"/>
            <a:ext cx="1939290" cy="7683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C00000"/>
                </a:solidFill>
              </a:rPr>
              <a:t>  </a:t>
            </a:r>
            <a:r>
              <a:rPr lang="zh-CN" altLang="en-US" sz="2800" b="1">
                <a:solidFill>
                  <a:schemeClr val="accent4">
                    <a:lumMod val="50000"/>
                  </a:schemeClr>
                </a:solidFill>
              </a:rPr>
              <a:t>自我</a:t>
            </a:r>
            <a:r>
              <a:rPr lang="en-US" altLang="zh-CN" sz="4400" b="1">
                <a:solidFill>
                  <a:srgbClr val="FF0000"/>
                </a:solidFill>
              </a:rPr>
              <a:t>·</a:t>
            </a:r>
            <a:r>
              <a:rPr lang="zh-CN" altLang="en-US" sz="2800" b="1">
                <a:solidFill>
                  <a:schemeClr val="accent4">
                    <a:lumMod val="50000"/>
                  </a:schemeClr>
                </a:solidFill>
              </a:rPr>
              <a:t>学习</a:t>
            </a:r>
            <a:endParaRPr lang="zh-CN" altLang="en-US" sz="2800" b="1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2" name="图片 11" descr="耶稣之死"/>
          <p:cNvPicPr>
            <a:picLocks noChangeAspect="1"/>
          </p:cNvPicPr>
          <p:nvPr/>
        </p:nvPicPr>
        <p:blipFill>
          <a:blip r:embed="rId4"/>
          <a:srcRect l="23091" t="13097" r="21120" b="12252"/>
          <a:stretch>
            <a:fillRect/>
          </a:stretch>
        </p:blipFill>
        <p:spPr>
          <a:xfrm>
            <a:off x="108585" y="4303395"/>
            <a:ext cx="2639060" cy="2359025"/>
          </a:xfrm>
          <a:prstGeom prst="ellipse">
            <a:avLst/>
          </a:prstGeom>
        </p:spPr>
      </p:pic>
      <p:pic>
        <p:nvPicPr>
          <p:cNvPr id="13" name="图片 12" descr="标题框蓝色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040" y="2786380"/>
            <a:ext cx="1451610" cy="12706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141585" y="3176905"/>
            <a:ext cx="1332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5">
                    <a:lumMod val="75000"/>
                  </a:schemeClr>
                </a:solidFill>
              </a:rPr>
              <a:t>思  考</a:t>
            </a:r>
            <a:endParaRPr lang="zh-CN" altLang="en-US" sz="28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78340" y="4057015"/>
            <a:ext cx="24593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•</a:t>
            </a: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基督教诞生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    的原因？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0" name="图片 19" descr="C:/Users/Lenovo/AppData/Local/Temp/kaimatting_20190821183136/output_20190821183153..pngoutput_20190821183153."/>
          <p:cNvPicPr>
            <a:picLocks noChangeAspect="1"/>
          </p:cNvPicPr>
          <p:nvPr/>
        </p:nvPicPr>
        <p:blipFill>
          <a:blip r:embed="rId6"/>
          <a:srcRect t="1377"/>
          <a:stretch>
            <a:fillRect/>
          </a:stretch>
        </p:blipFill>
        <p:spPr>
          <a:xfrm rot="480000">
            <a:off x="3662045" y="2159000"/>
            <a:ext cx="1141095" cy="170751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087370" y="90805"/>
            <a:ext cx="3070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—1</a:t>
            </a:r>
            <a:r>
              <a:rPr lang="zh-CN" altLang="en-US" sz="36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世纪</a:t>
            </a:r>
            <a:endParaRPr lang="zh-CN" altLang="en-US" sz="3600">
              <a:solidFill>
                <a:schemeClr val="accent5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 rot="0">
            <a:off x="5869305" y="67945"/>
            <a:ext cx="736600" cy="623570"/>
            <a:chOff x="8113" y="4954"/>
            <a:chExt cx="2020" cy="1709"/>
          </a:xfrm>
        </p:grpSpPr>
        <p:grpSp>
          <p:nvGrpSpPr>
            <p:cNvPr id="16" name="组合 15"/>
            <p:cNvGrpSpPr/>
            <p:nvPr/>
          </p:nvGrpSpPr>
          <p:grpSpPr>
            <a:xfrm>
              <a:off x="8232" y="4954"/>
              <a:ext cx="1783" cy="1709"/>
              <a:chOff x="1420" y="2123"/>
              <a:chExt cx="2695" cy="5791"/>
            </a:xfrm>
          </p:grpSpPr>
          <p:sp>
            <p:nvSpPr>
              <p:cNvPr id="17" name="流程图: 过程 16"/>
              <p:cNvSpPr/>
              <p:nvPr/>
            </p:nvSpPr>
            <p:spPr>
              <a:xfrm>
                <a:off x="1420" y="2123"/>
                <a:ext cx="2695" cy="5791"/>
              </a:xfrm>
              <a:prstGeom prst="flowChartProcess">
                <a:avLst/>
              </a:prstGeom>
              <a:noFill/>
              <a:ln w="381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流程图: 过程 17"/>
              <p:cNvSpPr/>
              <p:nvPr/>
            </p:nvSpPr>
            <p:spPr>
              <a:xfrm>
                <a:off x="1767" y="2933"/>
                <a:ext cx="1999" cy="4171"/>
              </a:xfrm>
              <a:prstGeom prst="flowChartProcess">
                <a:avLst/>
              </a:prstGeom>
              <a:noFill/>
              <a:ln w="28575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113" y="5017"/>
              <a:ext cx="2020" cy="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80B42"/>
                  </a:solidFill>
                  <a:effectLst/>
                  <a:uLnTx/>
                  <a:uFillTx/>
                  <a:latin typeface="隶书" panose="02010509060101010101" charset="-122"/>
                  <a:ea typeface="隶书" panose="02010509060101010101" charset="-122"/>
                  <a:cs typeface="+mn-cs"/>
                </a:rPr>
                <a:t>壹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B42"/>
                </a:solidFill>
                <a:effectLst/>
                <a:uLnTx/>
                <a:uFillTx/>
                <a:latin typeface="隶书" panose="02010509060101010101" charset="-122"/>
                <a:ea typeface="隶书" panose="02010509060101010101" charset="-122"/>
                <a:cs typeface="+mn-cs"/>
              </a:endParaRPr>
            </a:p>
          </p:txBody>
        </p:sp>
      </p:grpSp>
      <p:pic>
        <p:nvPicPr>
          <p:cNvPr id="3" name="图片 2" descr="十字架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590" y="5487670"/>
            <a:ext cx="862330" cy="1327150"/>
          </a:xfrm>
          <a:prstGeom prst="rect">
            <a:avLst/>
          </a:prstGeom>
        </p:spPr>
      </p:pic>
      <p:pic>
        <p:nvPicPr>
          <p:cNvPr id="4" name="图片 3" descr="timg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715" y="-368935"/>
            <a:ext cx="1503680" cy="15036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29235" y="90805"/>
            <a:ext cx="2858135" cy="583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基督教的传播</a:t>
            </a:r>
            <a:endParaRPr lang="zh-CN" altLang="en-US" sz="3200" b="1">
              <a:solidFill>
                <a:srgbClr val="C0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5" name="图片 4" descr="狄奥多西一世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540" y="848360"/>
            <a:ext cx="3418840" cy="4558665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pic>
        <p:nvPicPr>
          <p:cNvPr id="6" name="图片 5" descr="君士坦丁"/>
          <p:cNvPicPr>
            <a:picLocks noChangeAspect="1"/>
          </p:cNvPicPr>
          <p:nvPr/>
        </p:nvPicPr>
        <p:blipFill>
          <a:blip r:embed="rId4"/>
          <a:srcRect r="52889"/>
          <a:stretch>
            <a:fillRect/>
          </a:stretch>
        </p:blipFill>
        <p:spPr>
          <a:xfrm>
            <a:off x="229235" y="848360"/>
            <a:ext cx="3361690" cy="4558665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920115" y="5487670"/>
            <a:ext cx="2500630" cy="8299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</a:rPr>
              <a:t>君士坦丁大帝</a:t>
            </a:r>
            <a:endParaRPr lang="zh-CN" altLang="en-US" sz="2800" b="1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r>
              <a:rPr lang="en-US" altLang="zh-CN" sz="2000"/>
              <a:t>       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</a:rPr>
              <a:t> (274—337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zh-CN" altLang="en-US" sz="20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80195" y="5487670"/>
            <a:ext cx="2500630" cy="8299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  <a:latin typeface="隶书" panose="02010509060101010101" charset="-122"/>
                <a:ea typeface="隶书" panose="02010509060101010101" charset="-122"/>
              </a:rPr>
              <a:t>狄奥多西一世</a:t>
            </a:r>
            <a:endParaRPr lang="zh-CN" altLang="en-US" sz="2800" b="1">
              <a:solidFill>
                <a:srgbClr val="C00000"/>
              </a:solidFill>
              <a:latin typeface="隶书" panose="02010509060101010101" charset="-122"/>
              <a:ea typeface="隶书" panose="02010509060101010101" charset="-122"/>
            </a:endParaRPr>
          </a:p>
          <a:p>
            <a:r>
              <a:rPr lang="en-US" altLang="zh-CN" sz="2000"/>
              <a:t>       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</a:rPr>
              <a:t> (346—395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zh-CN" altLang="en-US" sz="20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45865" y="848360"/>
            <a:ext cx="4608830" cy="26765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            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公元313年，人类文明史上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极为重要的一件事发生了：罗马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皇帝</a:t>
            </a:r>
            <a:r>
              <a:rPr lang="zh-CN" alt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君士坦丁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发布政令，宣布基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督教</a:t>
            </a:r>
            <a:r>
              <a:rPr lang="zh-CN" altLang="en-US" sz="2400" b="1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合法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，并采取具体措施，对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基督教在帝国范围内的大发展提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供有力的支持。而后，君士坦丁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自己也正式宣布成为</a:t>
            </a:r>
            <a:r>
              <a:rPr lang="zh-CN" altLang="en-US" sz="24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基督教徒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45865" y="3648710"/>
            <a:ext cx="4609465" cy="1938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US" altLang="zh-CN" sz="2400" b="1" dirty="0" smtClean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      392</a:t>
            </a:r>
            <a:r>
              <a:rPr lang="zh-CN" altLang="en-US" sz="2400" b="1" dirty="0" smtClean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年，罗马皇帝</a:t>
            </a:r>
            <a:r>
              <a:rPr lang="zh-CN" altLang="en-US" sz="2400" b="1" dirty="0" smtClean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狄奥多西</a:t>
            </a:r>
            <a:endParaRPr lang="zh-CN" altLang="en-US" sz="2400" b="1" dirty="0" smtClean="0">
              <a:solidFill>
                <a:srgbClr val="C00000"/>
              </a:solidFill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pPr algn="l"/>
            <a:r>
              <a:rPr lang="zh-CN" altLang="en-US" sz="2400" b="1" dirty="0" smtClean="0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一世</a:t>
            </a:r>
            <a:r>
              <a:rPr lang="zh-CN" altLang="en-US" sz="2400" b="1" dirty="0" smtClean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将基督教正式定为</a:t>
            </a:r>
            <a:r>
              <a:rPr lang="zh-CN" altLang="en-US" sz="2400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罗马国教</a:t>
            </a:r>
            <a:r>
              <a:rPr lang="zh-CN" altLang="en-US" sz="2400" b="1" dirty="0" smtClean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</a:t>
            </a:r>
            <a:endParaRPr lang="zh-CN" altLang="en-US" sz="2400" b="1" dirty="0" smtClean="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pPr algn="l"/>
            <a:r>
              <a:rPr lang="zh-CN" altLang="en-US" sz="2400" b="1" dirty="0" smtClean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基督教取代多神信仰，成为帝国</a:t>
            </a:r>
            <a:endParaRPr lang="zh-CN" altLang="en-US" sz="2400" b="1" dirty="0" smtClean="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pPr algn="l"/>
            <a:r>
              <a:rPr lang="zh-CN" altLang="en-US" sz="2400" b="1" dirty="0" smtClean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的官方宗教，之后成为欧洲社会的</a:t>
            </a:r>
            <a:r>
              <a:rPr lang="zh-CN" altLang="en-US" sz="2400" b="1" dirty="0" smtClean="0">
                <a:solidFill>
                  <a:srgbClr val="0070C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精神支柱</a:t>
            </a:r>
            <a:r>
              <a:rPr lang="zh-CN" altLang="en-US" sz="2400" b="1" dirty="0" smtClean="0">
                <a:latin typeface="华文新魏" panose="02010800040101010101" charset="-122"/>
                <a:ea typeface="华文新魏" panose="02010800040101010101" charset="-122"/>
                <a:sym typeface="+mn-ea"/>
              </a:rPr>
              <a:t>。</a:t>
            </a:r>
            <a:endParaRPr lang="zh-CN" altLang="en-US" sz="2400" b="1"/>
          </a:p>
        </p:txBody>
      </p:sp>
      <p:pic>
        <p:nvPicPr>
          <p:cNvPr id="21" name="图片 20" descr="传播路线"/>
          <p:cNvPicPr>
            <a:picLocks noChangeAspect="1"/>
          </p:cNvPicPr>
          <p:nvPr/>
        </p:nvPicPr>
        <p:blipFill>
          <a:blip r:embed="rId5"/>
          <a:srcRect l="4430"/>
          <a:stretch>
            <a:fillRect/>
          </a:stretch>
        </p:blipFill>
        <p:spPr>
          <a:xfrm>
            <a:off x="3764915" y="2438400"/>
            <a:ext cx="4572000" cy="1980565"/>
          </a:xfrm>
          <a:prstGeom prst="rect">
            <a:avLst/>
          </a:prstGeom>
          <a:ln w="15875">
            <a:solidFill>
              <a:schemeClr val="accent4">
                <a:lumMod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333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10372090" y="5407025"/>
            <a:ext cx="1812290" cy="165227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rot="0">
            <a:off x="5727700" y="-91440"/>
            <a:ext cx="736600" cy="623570"/>
            <a:chOff x="8113" y="4954"/>
            <a:chExt cx="2020" cy="1709"/>
          </a:xfrm>
        </p:grpSpPr>
        <p:grpSp>
          <p:nvGrpSpPr>
            <p:cNvPr id="16" name="组合 15"/>
            <p:cNvGrpSpPr/>
            <p:nvPr/>
          </p:nvGrpSpPr>
          <p:grpSpPr>
            <a:xfrm>
              <a:off x="8232" y="4954"/>
              <a:ext cx="1783" cy="1709"/>
              <a:chOff x="1420" y="2123"/>
              <a:chExt cx="2695" cy="5791"/>
            </a:xfrm>
          </p:grpSpPr>
          <p:sp>
            <p:nvSpPr>
              <p:cNvPr id="17" name="流程图: 过程 16"/>
              <p:cNvSpPr/>
              <p:nvPr/>
            </p:nvSpPr>
            <p:spPr>
              <a:xfrm>
                <a:off x="1420" y="2123"/>
                <a:ext cx="2695" cy="5791"/>
              </a:xfrm>
              <a:prstGeom prst="flowChartProcess">
                <a:avLst/>
              </a:prstGeom>
              <a:noFill/>
              <a:ln w="381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流程图: 过程 17"/>
              <p:cNvSpPr/>
              <p:nvPr/>
            </p:nvSpPr>
            <p:spPr>
              <a:xfrm>
                <a:off x="1767" y="2933"/>
                <a:ext cx="1999" cy="4171"/>
              </a:xfrm>
              <a:prstGeom prst="flowChartProcess">
                <a:avLst/>
              </a:prstGeom>
              <a:noFill/>
              <a:ln w="28575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8113" y="5017"/>
              <a:ext cx="2020" cy="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80B42"/>
                  </a:solidFill>
                  <a:effectLst/>
                  <a:uLnTx/>
                  <a:uFillTx/>
                  <a:latin typeface="隶书" panose="02010509060101010101" charset="-122"/>
                  <a:ea typeface="隶书" panose="02010509060101010101" charset="-122"/>
                  <a:cs typeface="+mn-cs"/>
                </a:rPr>
                <a:t>壹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80B42"/>
                </a:solidFill>
                <a:effectLst/>
                <a:uLnTx/>
                <a:uFillTx/>
                <a:latin typeface="隶书" panose="02010509060101010101" charset="-122"/>
                <a:ea typeface="隶书" panose="02010509060101010101" charset="-122"/>
                <a:cs typeface="+mn-cs"/>
              </a:endParaRPr>
            </a:p>
          </p:txBody>
        </p:sp>
      </p:grpSp>
      <p:pic>
        <p:nvPicPr>
          <p:cNvPr id="3" name="图片 2" descr="%E8%80%B6%E7%A8%A3%E5%9F%BA%E7%9D%A3%EF%BC%8C%E5%9C%A3%E5%AD%90%EF%BC%8C%E5%9F%BA%E7%9D%A3%E6%95%99%E6%89%8B%E6%8B%89%E7%9A%84%E4%BC%A0%E6%9F%93%E5%AA%92-%E4%BE%8B%E8%AF%81%E7%9A%84%E6%A0%87%E5%BF%97-87172113"/>
          <p:cNvPicPr>
            <a:picLocks noChangeAspect="1"/>
          </p:cNvPicPr>
          <p:nvPr/>
        </p:nvPicPr>
        <p:blipFill>
          <a:blip r:embed="rId2"/>
          <a:srcRect l="16354" r="18411"/>
          <a:stretch>
            <a:fillRect/>
          </a:stretch>
        </p:blipFill>
        <p:spPr>
          <a:xfrm>
            <a:off x="11155680" y="20955"/>
            <a:ext cx="1028700" cy="15767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8615" y="-4445"/>
            <a:ext cx="4564380" cy="583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C00000"/>
                </a:solidFill>
                <a:latin typeface="幼圆" panose="02010509060101010101" charset="-122"/>
                <a:ea typeface="幼圆" panose="02010509060101010101" charset="-122"/>
              </a:rPr>
              <a:t>基督教的发展分裂过程</a:t>
            </a:r>
            <a:endParaRPr lang="zh-CN" altLang="en-US" sz="3200" b="1">
              <a:solidFill>
                <a:srgbClr val="C0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4" name="图片 3" descr="十字架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90" y="5561965"/>
            <a:ext cx="813435" cy="1252855"/>
          </a:xfrm>
          <a:prstGeom prst="rect">
            <a:avLst/>
          </a:prstGeom>
        </p:spPr>
      </p:pic>
      <p:pic>
        <p:nvPicPr>
          <p:cNvPr id="11" name="图片 10" descr="基督教分裂示意图"/>
          <p:cNvPicPr>
            <a:picLocks noChangeAspect="1"/>
          </p:cNvPicPr>
          <p:nvPr/>
        </p:nvPicPr>
        <p:blipFill>
          <a:blip r:embed="rId4"/>
          <a:srcRect t="7752"/>
          <a:stretch>
            <a:fillRect/>
          </a:stretch>
        </p:blipFill>
        <p:spPr>
          <a:xfrm>
            <a:off x="348615" y="640715"/>
            <a:ext cx="6116320" cy="4740275"/>
          </a:xfrm>
          <a:prstGeom prst="rect">
            <a:avLst/>
          </a:prstGeom>
        </p:spPr>
      </p:pic>
      <p:pic>
        <p:nvPicPr>
          <p:cNvPr id="8" name="图片 7" descr="1054年基督教第一次分裂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0" y="579120"/>
            <a:ext cx="4364990" cy="4543425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  <p:cxnSp>
        <p:nvCxnSpPr>
          <p:cNvPr id="5" name="直接箭头连接符 4"/>
          <p:cNvCxnSpPr/>
          <p:nvPr/>
        </p:nvCxnSpPr>
        <p:spPr>
          <a:xfrm flipV="1">
            <a:off x="1243330" y="6012815"/>
            <a:ext cx="9288780" cy="33020"/>
          </a:xfrm>
          <a:prstGeom prst="straightConnector1">
            <a:avLst/>
          </a:prstGeom>
          <a:ln w="53975"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694180" y="5841365"/>
            <a:ext cx="9525" cy="236855"/>
          </a:xfrm>
          <a:prstGeom prst="line">
            <a:avLst/>
          </a:prstGeom>
          <a:ln w="539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838575" y="5789295"/>
            <a:ext cx="0" cy="288925"/>
          </a:xfrm>
          <a:prstGeom prst="line">
            <a:avLst/>
          </a:prstGeom>
          <a:ln w="539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80300" y="5789295"/>
            <a:ext cx="0" cy="269875"/>
          </a:xfrm>
          <a:prstGeom prst="line">
            <a:avLst/>
          </a:prstGeom>
          <a:ln w="539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476375" y="6033770"/>
            <a:ext cx="1234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1 </a:t>
            </a:r>
            <a:r>
              <a:rPr lang="zh-CN" altLang="en-US" sz="2000" b="1"/>
              <a:t>世纪</a:t>
            </a:r>
            <a:endParaRPr lang="zh-CN" altLang="en-US" sz="2000" b="1"/>
          </a:p>
        </p:txBody>
      </p:sp>
      <p:sp>
        <p:nvSpPr>
          <p:cNvPr id="22" name="文本框 21"/>
          <p:cNvSpPr txBox="1"/>
          <p:nvPr/>
        </p:nvSpPr>
        <p:spPr>
          <a:xfrm>
            <a:off x="3475355" y="6033770"/>
            <a:ext cx="1234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4 </a:t>
            </a:r>
            <a:r>
              <a:rPr lang="zh-CN" altLang="en-US" sz="2000" b="1"/>
              <a:t>世纪</a:t>
            </a:r>
            <a:endParaRPr lang="zh-CN" altLang="en-US" sz="2000" b="1"/>
          </a:p>
        </p:txBody>
      </p:sp>
      <p:sp>
        <p:nvSpPr>
          <p:cNvPr id="23" name="文本框 22"/>
          <p:cNvSpPr txBox="1"/>
          <p:nvPr/>
        </p:nvSpPr>
        <p:spPr>
          <a:xfrm>
            <a:off x="7063740" y="6033770"/>
            <a:ext cx="1234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11 </a:t>
            </a:r>
            <a:r>
              <a:rPr lang="zh-CN" altLang="en-US" sz="2000" b="1"/>
              <a:t>世纪</a:t>
            </a:r>
            <a:endParaRPr lang="zh-CN" altLang="en-US" sz="2000" b="1"/>
          </a:p>
        </p:txBody>
      </p:sp>
      <p:sp>
        <p:nvSpPr>
          <p:cNvPr id="24" name="文本框 23"/>
          <p:cNvSpPr txBox="1"/>
          <p:nvPr/>
        </p:nvSpPr>
        <p:spPr>
          <a:xfrm>
            <a:off x="8758555" y="6033770"/>
            <a:ext cx="1713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13</a:t>
            </a:r>
            <a:r>
              <a:rPr lang="zh-CN" altLang="en-US" sz="2000" b="1"/>
              <a:t>世纪初</a:t>
            </a:r>
            <a:endParaRPr lang="zh-CN" altLang="en-US" sz="2000" b="1"/>
          </a:p>
        </p:txBody>
      </p:sp>
      <p:sp>
        <p:nvSpPr>
          <p:cNvPr id="25" name="文本框 24"/>
          <p:cNvSpPr txBox="1"/>
          <p:nvPr/>
        </p:nvSpPr>
        <p:spPr>
          <a:xfrm>
            <a:off x="1313815" y="5407025"/>
            <a:ext cx="910590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产生</a:t>
            </a:r>
            <a:endParaRPr lang="zh-CN" altLang="en-US" sz="2400" b="1">
              <a:solidFill>
                <a:schemeClr val="accent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83280" y="5380990"/>
            <a:ext cx="910590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国教</a:t>
            </a:r>
            <a:endParaRPr lang="zh-CN" altLang="en-US" sz="2400" b="1">
              <a:solidFill>
                <a:schemeClr val="accent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9335135" y="5775960"/>
            <a:ext cx="0" cy="269875"/>
          </a:xfrm>
          <a:prstGeom prst="line">
            <a:avLst/>
          </a:prstGeom>
          <a:ln w="539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025005" y="5380990"/>
            <a:ext cx="910590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分裂</a:t>
            </a:r>
            <a:endParaRPr lang="zh-CN" altLang="en-US" sz="2400" b="1">
              <a:solidFill>
                <a:schemeClr val="accent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58860" y="5380990"/>
            <a:ext cx="1492885" cy="460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神权统治</a:t>
            </a:r>
            <a:endParaRPr lang="zh-CN" altLang="en-US" sz="2400" b="1">
              <a:solidFill>
                <a:schemeClr val="accent2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59225" y="1917700"/>
            <a:ext cx="1699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070C0"/>
                </a:solidFill>
              </a:rPr>
              <a:t>（</a:t>
            </a:r>
            <a:r>
              <a:rPr lang="en-US" altLang="zh-CN" sz="2000" b="1">
                <a:solidFill>
                  <a:srgbClr val="0070C0"/>
                </a:solidFill>
              </a:rPr>
              <a:t>1054</a:t>
            </a:r>
            <a:r>
              <a:rPr lang="zh-CN" altLang="en-US" sz="2000" b="1">
                <a:solidFill>
                  <a:srgbClr val="0070C0"/>
                </a:solidFill>
              </a:rPr>
              <a:t>年）</a:t>
            </a:r>
            <a:endParaRPr lang="zh-CN" altLang="en-US" sz="2000" b="1">
              <a:solidFill>
                <a:srgbClr val="0070C0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765925" y="579120"/>
            <a:ext cx="4330065" cy="4603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1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</a:t>
            </a:r>
            <a:r>
              <a:rPr lang="en-US" altLang="zh-CN" sz="2400" b="1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11</a:t>
            </a:r>
            <a:r>
              <a:rPr lang="zh-CN" sz="2400" b="1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年基督教信徒约2</a:t>
            </a:r>
            <a:r>
              <a:rPr lang="en-US" altLang="zh-CN" sz="2400" b="1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sz="2400" b="1">
                <a:solidFill>
                  <a:srgbClr val="1D41D5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亿人</a:t>
            </a:r>
            <a:endParaRPr lang="zh-CN" altLang="en-US" sz="2400" b="1">
              <a:solidFill>
                <a:srgbClr val="1D41D5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7" name="图片 6" descr="b7fd5266d0160924dfa17bcbca3455fce7cd341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150" t="25061" r="2668" b="14090"/>
          <a:stretch>
            <a:fillRect/>
          </a:stretch>
        </p:blipFill>
        <p:spPr>
          <a:xfrm>
            <a:off x="6464935" y="1678940"/>
            <a:ext cx="5666105" cy="3456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 animBg="1"/>
      <p:bldP spid="22" grpId="0"/>
      <p:bldP spid="26" grpId="0" animBg="1"/>
      <p:bldP spid="23" grpId="0"/>
      <p:bldP spid="28" grpId="0" animBg="1"/>
      <p:bldP spid="24" grpId="0"/>
      <p:bldP spid="29" grpId="0" animBg="1"/>
      <p:bldP spid="10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7" name="椭圆 2056"/>
          <p:cNvSpPr/>
          <p:nvPr/>
        </p:nvSpPr>
        <p:spPr>
          <a:xfrm>
            <a:off x="4069080" y="1344930"/>
            <a:ext cx="4253230" cy="3430905"/>
          </a:xfrm>
          <a:prstGeom prst="ellipse">
            <a:avLst/>
          </a:prstGeom>
          <a:solidFill>
            <a:srgbClr val="0D66AE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8005" y="2475865"/>
            <a:ext cx="4444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rgbClr val="FFFF00"/>
                </a:solidFill>
                <a:latin typeface="幼圆" panose="02010509060101010101" charset="-122"/>
                <a:ea typeface="幼圆" panose="02010509060101010101" charset="-122"/>
              </a:rPr>
              <a:t>法兰克王国</a:t>
            </a:r>
            <a:endParaRPr lang="zh-CN" altLang="en-US" sz="5400" b="1">
              <a:solidFill>
                <a:srgbClr val="FFFF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3" name="图片 12" descr="4656"/>
          <p:cNvPicPr>
            <a:picLocks noChangeAspect="1"/>
          </p:cNvPicPr>
          <p:nvPr/>
        </p:nvPicPr>
        <p:blipFill>
          <a:blip r:embed="rId1" cstate="email"/>
          <a:srcRect/>
          <a:stretch>
            <a:fillRect/>
          </a:stretch>
        </p:blipFill>
        <p:spPr>
          <a:xfrm>
            <a:off x="5701665" y="4775835"/>
            <a:ext cx="1756410" cy="1976120"/>
          </a:xfrm>
          <a:prstGeom prst="rect">
            <a:avLst/>
          </a:prstGeom>
        </p:spPr>
      </p:pic>
      <p:pic>
        <p:nvPicPr>
          <p:cNvPr id="15" name="图片 14" descr="4656"/>
          <p:cNvPicPr>
            <a:picLocks noChangeAspect="1"/>
          </p:cNvPicPr>
          <p:nvPr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-303530" y="-66040"/>
            <a:ext cx="2951480" cy="212407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rot="0">
            <a:off x="5495925" y="329565"/>
            <a:ext cx="1200150" cy="1085215"/>
            <a:chOff x="8165" y="4954"/>
            <a:chExt cx="1890" cy="1709"/>
          </a:xfrm>
        </p:grpSpPr>
        <p:grpSp>
          <p:nvGrpSpPr>
            <p:cNvPr id="8" name="组合 7"/>
            <p:cNvGrpSpPr/>
            <p:nvPr/>
          </p:nvGrpSpPr>
          <p:grpSpPr>
            <a:xfrm>
              <a:off x="8232" y="4954"/>
              <a:ext cx="1783" cy="1709"/>
              <a:chOff x="1420" y="2123"/>
              <a:chExt cx="2695" cy="5791"/>
            </a:xfrm>
          </p:grpSpPr>
          <p:sp>
            <p:nvSpPr>
              <p:cNvPr id="11" name="流程图: 过程 10"/>
              <p:cNvSpPr/>
              <p:nvPr/>
            </p:nvSpPr>
            <p:spPr>
              <a:xfrm>
                <a:off x="1420" y="2123"/>
                <a:ext cx="2695" cy="5791"/>
              </a:xfrm>
              <a:prstGeom prst="flowChartProcess">
                <a:avLst/>
              </a:prstGeom>
              <a:noFill/>
              <a:ln w="762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" name="流程图: 过程 9"/>
              <p:cNvSpPr/>
              <p:nvPr/>
            </p:nvSpPr>
            <p:spPr>
              <a:xfrm>
                <a:off x="1767" y="2933"/>
                <a:ext cx="1999" cy="4171"/>
              </a:xfrm>
              <a:prstGeom prst="flowChartProcess">
                <a:avLst/>
              </a:prstGeom>
              <a:noFill/>
              <a:ln w="38100">
                <a:solidFill>
                  <a:srgbClr val="080B42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8165" y="5014"/>
              <a:ext cx="1890" cy="149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6600" dirty="0">
                  <a:solidFill>
                    <a:srgbClr val="080B42"/>
                  </a:solidFill>
                  <a:latin typeface="隶书" panose="02010509060101010101" charset="-122"/>
                  <a:ea typeface="隶书" panose="02010509060101010101" charset="-122"/>
                </a:rPr>
                <a:t>贰</a:t>
              </a:r>
              <a:endPara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80B42"/>
                </a:solidFill>
                <a:effectLst/>
                <a:uLnTx/>
                <a:uFillTx/>
                <a:latin typeface="隶书" panose="02010509060101010101" charset="-122"/>
                <a:ea typeface="隶书" panose="0201050906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3488</Words>
  <Application>WPS 演示</Application>
  <PresentationFormat>宽屏</PresentationFormat>
  <Paragraphs>379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6" baseType="lpstr">
      <vt:lpstr>Arial</vt:lpstr>
      <vt:lpstr>宋体</vt:lpstr>
      <vt:lpstr>Wingdings</vt:lpstr>
      <vt:lpstr>华文中宋</vt:lpstr>
      <vt:lpstr>微软雅黑 Light</vt:lpstr>
      <vt:lpstr>黑体</vt:lpstr>
      <vt:lpstr>幼圆</vt:lpstr>
      <vt:lpstr>Calibri</vt:lpstr>
      <vt:lpstr>华文新魏</vt:lpstr>
      <vt:lpstr>隶书</vt:lpstr>
      <vt:lpstr>微软雅黑</vt:lpstr>
      <vt:lpstr>Arial Unicode MS</vt:lpstr>
      <vt:lpstr>华文隶书</vt:lpstr>
      <vt:lpstr>方正粗黑宋简体</vt:lpstr>
      <vt:lpstr>华文楷体</vt:lpstr>
      <vt:lpstr>新宋体</vt:lpstr>
      <vt:lpstr>Times New Roman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109</cp:revision>
  <dcterms:created xsi:type="dcterms:W3CDTF">2019-06-02T01:33:00Z</dcterms:created>
  <dcterms:modified xsi:type="dcterms:W3CDTF">2021-09-06T09:43:17Z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2052-11.1.0.10650</vt:lpwstr>
  </property>
  <property fmtid="{D5CDD505-2E9C-101B-9397-08002B2CF9AE}" pid="3" name="ICV">
    <vt:lpwstr>49CD49CA904D4C949995AD6FBD8412B0</vt:lpwstr>
  </property>
</Properties>
</file>